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8"/>
  </p:notesMasterIdLst>
  <p:handoutMasterIdLst>
    <p:handoutMasterId r:id="rId29"/>
  </p:handoutMasterIdLst>
  <p:sldIdLst>
    <p:sldId id="547" r:id="rId2"/>
    <p:sldId id="550" r:id="rId3"/>
    <p:sldId id="558" r:id="rId4"/>
    <p:sldId id="631" r:id="rId5"/>
    <p:sldId id="697" r:id="rId6"/>
    <p:sldId id="713" r:id="rId7"/>
    <p:sldId id="711" r:id="rId8"/>
    <p:sldId id="699" r:id="rId9"/>
    <p:sldId id="624" r:id="rId10"/>
    <p:sldId id="710" r:id="rId11"/>
    <p:sldId id="700" r:id="rId12"/>
    <p:sldId id="701" r:id="rId13"/>
    <p:sldId id="702" r:id="rId14"/>
    <p:sldId id="703" r:id="rId15"/>
    <p:sldId id="705" r:id="rId16"/>
    <p:sldId id="704" r:id="rId17"/>
    <p:sldId id="707" r:id="rId18"/>
    <p:sldId id="698" r:id="rId19"/>
    <p:sldId id="708" r:id="rId20"/>
    <p:sldId id="709" r:id="rId21"/>
    <p:sldId id="712" r:id="rId22"/>
    <p:sldId id="676" r:id="rId23"/>
    <p:sldId id="562" r:id="rId24"/>
    <p:sldId id="554" r:id="rId25"/>
    <p:sldId id="552" r:id="rId26"/>
    <p:sldId id="553" r:id="rId2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1" autoAdjust="0"/>
    <p:restoredTop sz="94660"/>
  </p:normalViewPr>
  <p:slideViewPr>
    <p:cSldViewPr>
      <p:cViewPr varScale="1">
        <p:scale>
          <a:sx n="86" d="100"/>
          <a:sy n="86" d="100"/>
        </p:scale>
        <p:origin x="618"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14.wmf"/><Relationship Id="rId4" Type="http://schemas.openxmlformats.org/officeDocument/2006/relationships/image" Target="../media/image3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10" Type="http://schemas.openxmlformats.org/officeDocument/2006/relationships/image" Target="../media/image48.wmf"/><Relationship Id="rId4" Type="http://schemas.openxmlformats.org/officeDocument/2006/relationships/image" Target="../media/image42.wmf"/><Relationship Id="rId9" Type="http://schemas.openxmlformats.org/officeDocument/2006/relationships/image" Target="../media/image4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39.wmf"/><Relationship Id="rId5" Type="http://schemas.openxmlformats.org/officeDocument/2006/relationships/image" Target="../media/image52.wmf"/><Relationship Id="rId4" Type="http://schemas.openxmlformats.org/officeDocument/2006/relationships/image" Target="../media/image5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5" Type="http://schemas.openxmlformats.org/officeDocument/2006/relationships/image" Target="../media/image35.wmf"/><Relationship Id="rId4"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2022-03-26</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3/26/2022</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Catalan numbers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oleObject" Target="../embeddings/oleObject14.bin"/><Relationship Id="rId18" Type="http://schemas.openxmlformats.org/officeDocument/2006/relationships/image" Target="../media/image27.wmf"/><Relationship Id="rId3" Type="http://schemas.microsoft.com/office/2007/relationships/media" Target="../media/media5.wav"/><Relationship Id="rId7" Type="http://schemas.openxmlformats.org/officeDocument/2006/relationships/oleObject" Target="../embeddings/oleObject11.bin"/><Relationship Id="rId12" Type="http://schemas.openxmlformats.org/officeDocument/2006/relationships/image" Target="../media/image24.wmf"/><Relationship Id="rId17" Type="http://schemas.openxmlformats.org/officeDocument/2006/relationships/oleObject" Target="../embeddings/oleObject16.bin"/><Relationship Id="rId2" Type="http://schemas.openxmlformats.org/officeDocument/2006/relationships/tags" Target="../tags/tag2.xml"/><Relationship Id="rId16" Type="http://schemas.openxmlformats.org/officeDocument/2006/relationships/image" Target="../media/image26.wmf"/><Relationship Id="rId1" Type="http://schemas.openxmlformats.org/officeDocument/2006/relationships/vmlDrawing" Target="../drawings/vmlDrawing4.vml"/><Relationship Id="rId6" Type="http://schemas.openxmlformats.org/officeDocument/2006/relationships/image" Target="../media/image11.png"/><Relationship Id="rId11" Type="http://schemas.openxmlformats.org/officeDocument/2006/relationships/oleObject" Target="../embeddings/oleObject13.bin"/><Relationship Id="rId5" Type="http://schemas.openxmlformats.org/officeDocument/2006/relationships/slideLayout" Target="../slideLayouts/slideLayout2.xml"/><Relationship Id="rId15" Type="http://schemas.openxmlformats.org/officeDocument/2006/relationships/oleObject" Target="../embeddings/oleObject15.bin"/><Relationship Id="rId10" Type="http://schemas.openxmlformats.org/officeDocument/2006/relationships/image" Target="../media/image23.wmf"/><Relationship Id="rId4" Type="http://schemas.openxmlformats.org/officeDocument/2006/relationships/audio" Target="../media/media5.wav"/><Relationship Id="rId9" Type="http://schemas.openxmlformats.org/officeDocument/2006/relationships/oleObject" Target="../embeddings/oleObject12.bin"/><Relationship Id="rId14" Type="http://schemas.openxmlformats.org/officeDocument/2006/relationships/image" Target="../media/image25.wmf"/></Relationships>
</file>

<file path=ppt/slides/_rels/slide11.xml.rels><?xml version="1.0" encoding="UTF-8" standalone="yes"?>
<Relationships xmlns="http://schemas.openxmlformats.org/package/2006/relationships"><Relationship Id="rId8" Type="http://schemas.openxmlformats.org/officeDocument/2006/relationships/image" Target="../media/image28.wmf"/><Relationship Id="rId3" Type="http://schemas.microsoft.com/office/2007/relationships/media" Target="../media/media5.wav"/><Relationship Id="rId7" Type="http://schemas.openxmlformats.org/officeDocument/2006/relationships/oleObject" Target="../embeddings/oleObject17.bin"/><Relationship Id="rId12" Type="http://schemas.openxmlformats.org/officeDocument/2006/relationships/image" Target="../media/image30.wmf"/><Relationship Id="rId2" Type="http://schemas.openxmlformats.org/officeDocument/2006/relationships/tags" Target="../tags/tag3.xml"/><Relationship Id="rId1" Type="http://schemas.openxmlformats.org/officeDocument/2006/relationships/vmlDrawing" Target="../drawings/vmlDrawing5.vml"/><Relationship Id="rId6" Type="http://schemas.openxmlformats.org/officeDocument/2006/relationships/image" Target="../media/image11.png"/><Relationship Id="rId11" Type="http://schemas.openxmlformats.org/officeDocument/2006/relationships/oleObject" Target="../embeddings/oleObject19.bin"/><Relationship Id="rId5" Type="http://schemas.openxmlformats.org/officeDocument/2006/relationships/slideLayout" Target="../slideLayouts/slideLayout2.xml"/><Relationship Id="rId10" Type="http://schemas.openxmlformats.org/officeDocument/2006/relationships/image" Target="../media/image29.wmf"/><Relationship Id="rId4" Type="http://schemas.openxmlformats.org/officeDocument/2006/relationships/audio" Target="../media/media5.wav"/><Relationship Id="rId9" Type="http://schemas.openxmlformats.org/officeDocument/2006/relationships/oleObject" Target="../embeddings/oleObject18.bin"/></Relationships>
</file>

<file path=ppt/slides/_rels/slide12.xml.rels><?xml version="1.0" encoding="UTF-8" standalone="yes"?>
<Relationships xmlns="http://schemas.openxmlformats.org/package/2006/relationships"><Relationship Id="rId8" Type="http://schemas.openxmlformats.org/officeDocument/2006/relationships/image" Target="../media/image31.wmf"/><Relationship Id="rId3" Type="http://schemas.microsoft.com/office/2007/relationships/media" Target="../media/media5.wav"/><Relationship Id="rId7" Type="http://schemas.openxmlformats.org/officeDocument/2006/relationships/oleObject" Target="../embeddings/oleObject20.bin"/><Relationship Id="rId2" Type="http://schemas.openxmlformats.org/officeDocument/2006/relationships/tags" Target="../tags/tag4.xml"/><Relationship Id="rId1" Type="http://schemas.openxmlformats.org/officeDocument/2006/relationships/vmlDrawing" Target="../drawings/vmlDrawing6.vml"/><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13.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oleObject" Target="../embeddings/oleObject24.bin"/><Relationship Id="rId3" Type="http://schemas.microsoft.com/office/2007/relationships/media" Target="../media/media5.wav"/><Relationship Id="rId7" Type="http://schemas.openxmlformats.org/officeDocument/2006/relationships/oleObject" Target="../embeddings/oleObject21.bin"/><Relationship Id="rId12" Type="http://schemas.openxmlformats.org/officeDocument/2006/relationships/image" Target="../media/image33.wmf"/><Relationship Id="rId2" Type="http://schemas.openxmlformats.org/officeDocument/2006/relationships/tags" Target="../tags/tag5.xml"/><Relationship Id="rId16" Type="http://schemas.openxmlformats.org/officeDocument/2006/relationships/image" Target="../media/image35.wmf"/><Relationship Id="rId1" Type="http://schemas.openxmlformats.org/officeDocument/2006/relationships/vmlDrawing" Target="../drawings/vmlDrawing7.vml"/><Relationship Id="rId6" Type="http://schemas.openxmlformats.org/officeDocument/2006/relationships/image" Target="../media/image11.png"/><Relationship Id="rId11" Type="http://schemas.openxmlformats.org/officeDocument/2006/relationships/oleObject" Target="../embeddings/oleObject23.bin"/><Relationship Id="rId5" Type="http://schemas.openxmlformats.org/officeDocument/2006/relationships/slideLayout" Target="../slideLayouts/slideLayout2.xml"/><Relationship Id="rId15" Type="http://schemas.openxmlformats.org/officeDocument/2006/relationships/oleObject" Target="../embeddings/oleObject25.bin"/><Relationship Id="rId10" Type="http://schemas.openxmlformats.org/officeDocument/2006/relationships/image" Target="../media/image32.wmf"/><Relationship Id="rId4" Type="http://schemas.openxmlformats.org/officeDocument/2006/relationships/audio" Target="../media/media5.wav"/><Relationship Id="rId9" Type="http://schemas.openxmlformats.org/officeDocument/2006/relationships/oleObject" Target="../embeddings/oleObject22.bin"/><Relationship Id="rId14" Type="http://schemas.openxmlformats.org/officeDocument/2006/relationships/image" Target="../media/image34.wmf"/></Relationships>
</file>

<file path=ppt/slides/_rels/slide14.xml.rels><?xml version="1.0" encoding="UTF-8" standalone="yes"?>
<Relationships xmlns="http://schemas.openxmlformats.org/package/2006/relationships"><Relationship Id="rId8" Type="http://schemas.openxmlformats.org/officeDocument/2006/relationships/image" Target="../media/image13.wmf"/><Relationship Id="rId3" Type="http://schemas.microsoft.com/office/2007/relationships/media" Target="../media/media5.wav"/><Relationship Id="rId7" Type="http://schemas.openxmlformats.org/officeDocument/2006/relationships/oleObject" Target="../embeddings/oleObject26.bin"/><Relationship Id="rId2" Type="http://schemas.openxmlformats.org/officeDocument/2006/relationships/tags" Target="../tags/tag6.xml"/><Relationship Id="rId1" Type="http://schemas.openxmlformats.org/officeDocument/2006/relationships/vmlDrawing" Target="../drawings/vmlDrawing8.vml"/><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15.xml.rels><?xml version="1.0" encoding="UTF-8" standalone="yes"?>
<Relationships xmlns="http://schemas.openxmlformats.org/package/2006/relationships"><Relationship Id="rId8" Type="http://schemas.openxmlformats.org/officeDocument/2006/relationships/image" Target="../media/image13.wmf"/><Relationship Id="rId3" Type="http://schemas.microsoft.com/office/2007/relationships/media" Target="../media/media5.wav"/><Relationship Id="rId7" Type="http://schemas.openxmlformats.org/officeDocument/2006/relationships/oleObject" Target="../embeddings/oleObject27.bin"/><Relationship Id="rId2" Type="http://schemas.openxmlformats.org/officeDocument/2006/relationships/tags" Target="../tags/tag7.xml"/><Relationship Id="rId1" Type="http://schemas.openxmlformats.org/officeDocument/2006/relationships/vmlDrawing" Target="../drawings/vmlDrawing9.vml"/><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16.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31.bin"/><Relationship Id="rId3" Type="http://schemas.microsoft.com/office/2007/relationships/media" Target="../media/media5.wav"/><Relationship Id="rId7" Type="http://schemas.openxmlformats.org/officeDocument/2006/relationships/oleObject" Target="../embeddings/oleObject28.bin"/><Relationship Id="rId12" Type="http://schemas.openxmlformats.org/officeDocument/2006/relationships/image" Target="../media/image37.wmf"/><Relationship Id="rId2" Type="http://schemas.openxmlformats.org/officeDocument/2006/relationships/tags" Target="../tags/tag8.xml"/><Relationship Id="rId1" Type="http://schemas.openxmlformats.org/officeDocument/2006/relationships/vmlDrawing" Target="../drawings/vmlDrawing10.vml"/><Relationship Id="rId6" Type="http://schemas.openxmlformats.org/officeDocument/2006/relationships/image" Target="../media/image11.png"/><Relationship Id="rId11" Type="http://schemas.openxmlformats.org/officeDocument/2006/relationships/oleObject" Target="../embeddings/oleObject30.bin"/><Relationship Id="rId5" Type="http://schemas.openxmlformats.org/officeDocument/2006/relationships/slideLayout" Target="../slideLayouts/slideLayout2.xml"/><Relationship Id="rId10" Type="http://schemas.openxmlformats.org/officeDocument/2006/relationships/image" Target="../media/image36.wmf"/><Relationship Id="rId4" Type="http://schemas.openxmlformats.org/officeDocument/2006/relationships/audio" Target="../media/media5.wav"/><Relationship Id="rId9" Type="http://schemas.openxmlformats.org/officeDocument/2006/relationships/oleObject" Target="../embeddings/oleObject29.bin"/><Relationship Id="rId14" Type="http://schemas.openxmlformats.org/officeDocument/2006/relationships/image" Target="../media/image38.wmf"/></Relationships>
</file>

<file path=ppt/slides/_rels/slide17.xml.rels><?xml version="1.0" encoding="UTF-8" standalone="yes"?>
<Relationships xmlns="http://schemas.openxmlformats.org/package/2006/relationships"><Relationship Id="rId8" Type="http://schemas.openxmlformats.org/officeDocument/2006/relationships/image" Target="../media/image14.wmf"/><Relationship Id="rId3" Type="http://schemas.microsoft.com/office/2007/relationships/media" Target="../media/media5.wav"/><Relationship Id="rId7" Type="http://schemas.openxmlformats.org/officeDocument/2006/relationships/oleObject" Target="../embeddings/oleObject32.bin"/><Relationship Id="rId2" Type="http://schemas.openxmlformats.org/officeDocument/2006/relationships/tags" Target="../tags/tag9.xml"/><Relationship Id="rId1" Type="http://schemas.openxmlformats.org/officeDocument/2006/relationships/vmlDrawing" Target="../drawings/vmlDrawing11.vml"/><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42.wmf"/><Relationship Id="rId18" Type="http://schemas.openxmlformats.org/officeDocument/2006/relationships/oleObject" Target="../embeddings/oleObject39.bin"/><Relationship Id="rId3" Type="http://schemas.openxmlformats.org/officeDocument/2006/relationships/audio" Target="../media/media4.wav"/><Relationship Id="rId21" Type="http://schemas.openxmlformats.org/officeDocument/2006/relationships/image" Target="../media/image46.wmf"/><Relationship Id="rId7" Type="http://schemas.openxmlformats.org/officeDocument/2006/relationships/image" Target="../media/image39.wmf"/><Relationship Id="rId12" Type="http://schemas.openxmlformats.org/officeDocument/2006/relationships/oleObject" Target="../embeddings/oleObject36.bin"/><Relationship Id="rId17" Type="http://schemas.openxmlformats.org/officeDocument/2006/relationships/image" Target="../media/image44.wmf"/><Relationship Id="rId25" Type="http://schemas.openxmlformats.org/officeDocument/2006/relationships/image" Target="../media/image48.wmf"/><Relationship Id="rId2" Type="http://schemas.microsoft.com/office/2007/relationships/media" Target="../media/media4.wav"/><Relationship Id="rId16" Type="http://schemas.openxmlformats.org/officeDocument/2006/relationships/oleObject" Target="../embeddings/oleObject38.bin"/><Relationship Id="rId20" Type="http://schemas.openxmlformats.org/officeDocument/2006/relationships/oleObject" Target="../embeddings/oleObject40.bin"/><Relationship Id="rId1" Type="http://schemas.openxmlformats.org/officeDocument/2006/relationships/vmlDrawing" Target="../drawings/vmlDrawing12.vml"/><Relationship Id="rId6" Type="http://schemas.openxmlformats.org/officeDocument/2006/relationships/oleObject" Target="../embeddings/oleObject33.bin"/><Relationship Id="rId11" Type="http://schemas.openxmlformats.org/officeDocument/2006/relationships/image" Target="../media/image41.wmf"/><Relationship Id="rId24" Type="http://schemas.openxmlformats.org/officeDocument/2006/relationships/oleObject" Target="../embeddings/oleObject42.bin"/><Relationship Id="rId5" Type="http://schemas.openxmlformats.org/officeDocument/2006/relationships/image" Target="../media/image11.png"/><Relationship Id="rId15" Type="http://schemas.openxmlformats.org/officeDocument/2006/relationships/image" Target="../media/image43.wmf"/><Relationship Id="rId23" Type="http://schemas.openxmlformats.org/officeDocument/2006/relationships/image" Target="../media/image47.wmf"/><Relationship Id="rId10" Type="http://schemas.openxmlformats.org/officeDocument/2006/relationships/oleObject" Target="../embeddings/oleObject35.bin"/><Relationship Id="rId19" Type="http://schemas.openxmlformats.org/officeDocument/2006/relationships/image" Target="../media/image45.wmf"/><Relationship Id="rId4" Type="http://schemas.openxmlformats.org/officeDocument/2006/relationships/slideLayout" Target="../slideLayouts/slideLayout2.xml"/><Relationship Id="rId9" Type="http://schemas.openxmlformats.org/officeDocument/2006/relationships/image" Target="../media/image40.wmf"/><Relationship Id="rId14" Type="http://schemas.openxmlformats.org/officeDocument/2006/relationships/oleObject" Target="../embeddings/oleObject37.bin"/><Relationship Id="rId22" Type="http://schemas.openxmlformats.org/officeDocument/2006/relationships/oleObject" Target="../embeddings/oleObject41.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51.wmf"/><Relationship Id="rId3" Type="http://schemas.openxmlformats.org/officeDocument/2006/relationships/audio" Target="../media/media4.wav"/><Relationship Id="rId7" Type="http://schemas.openxmlformats.org/officeDocument/2006/relationships/image" Target="../media/image39.wmf"/><Relationship Id="rId12" Type="http://schemas.openxmlformats.org/officeDocument/2006/relationships/oleObject" Target="../embeddings/oleObject46.bin"/><Relationship Id="rId2" Type="http://schemas.microsoft.com/office/2007/relationships/media" Target="../media/media4.wav"/><Relationship Id="rId1" Type="http://schemas.openxmlformats.org/officeDocument/2006/relationships/vmlDrawing" Target="../drawings/vmlDrawing13.vml"/><Relationship Id="rId6" Type="http://schemas.openxmlformats.org/officeDocument/2006/relationships/oleObject" Target="../embeddings/oleObject43.bin"/><Relationship Id="rId11" Type="http://schemas.openxmlformats.org/officeDocument/2006/relationships/image" Target="../media/image50.wmf"/><Relationship Id="rId5" Type="http://schemas.openxmlformats.org/officeDocument/2006/relationships/image" Target="../media/image11.png"/><Relationship Id="rId15" Type="http://schemas.openxmlformats.org/officeDocument/2006/relationships/image" Target="../media/image52.wmf"/><Relationship Id="rId10" Type="http://schemas.openxmlformats.org/officeDocument/2006/relationships/oleObject" Target="../embeddings/oleObject45.bin"/><Relationship Id="rId4" Type="http://schemas.openxmlformats.org/officeDocument/2006/relationships/slideLayout" Target="../slideLayouts/slideLayout2.xml"/><Relationship Id="rId9" Type="http://schemas.openxmlformats.org/officeDocument/2006/relationships/image" Target="../media/image49.wmf"/><Relationship Id="rId14" Type="http://schemas.openxmlformats.org/officeDocument/2006/relationships/oleObject" Target="../embeddings/oleObject47.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4.wmf"/><Relationship Id="rId3" Type="http://schemas.microsoft.com/office/2007/relationships/media" Target="../media/media5.wav"/><Relationship Id="rId7" Type="http://schemas.openxmlformats.org/officeDocument/2006/relationships/oleObject" Target="../embeddings/oleObject48.bin"/><Relationship Id="rId2" Type="http://schemas.openxmlformats.org/officeDocument/2006/relationships/tags" Target="../tags/tag10.xml"/><Relationship Id="rId1" Type="http://schemas.openxmlformats.org/officeDocument/2006/relationships/vmlDrawing" Target="../drawings/vmlDrawing14.vml"/><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21.xml.rels><?xml version="1.0" encoding="UTF-8" standalone="yes"?>
<Relationships xmlns="http://schemas.openxmlformats.org/package/2006/relationships"><Relationship Id="rId8" Type="http://schemas.openxmlformats.org/officeDocument/2006/relationships/image" Target="../media/image14.wmf"/><Relationship Id="rId3" Type="http://schemas.microsoft.com/office/2007/relationships/media" Target="../media/media5.wav"/><Relationship Id="rId7" Type="http://schemas.openxmlformats.org/officeDocument/2006/relationships/oleObject" Target="../embeddings/oleObject48.bin"/><Relationship Id="rId2" Type="http://schemas.openxmlformats.org/officeDocument/2006/relationships/tags" Target="../tags/tag11.xml"/><Relationship Id="rId1" Type="http://schemas.openxmlformats.org/officeDocument/2006/relationships/vmlDrawing" Target="../drawings/vmlDrawing15.vml"/><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22.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1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4.wav"/><Relationship Id="rId7" Type="http://schemas.openxmlformats.org/officeDocument/2006/relationships/image" Target="../media/image12.wmf"/><Relationship Id="rId2" Type="http://schemas.microsoft.com/office/2007/relationships/media" Target="../media/media4.wav"/><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4.wmf"/><Relationship Id="rId5" Type="http://schemas.openxmlformats.org/officeDocument/2006/relationships/image" Target="../media/image11.png"/><Relationship Id="rId10"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13.w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8.wmf"/><Relationship Id="rId3" Type="http://schemas.openxmlformats.org/officeDocument/2006/relationships/audio" Target="../media/media4.wav"/><Relationship Id="rId7" Type="http://schemas.openxmlformats.org/officeDocument/2006/relationships/image" Target="../media/image15.wmf"/><Relationship Id="rId12" Type="http://schemas.openxmlformats.org/officeDocument/2006/relationships/oleObject" Target="../embeddings/oleObject7.bin"/><Relationship Id="rId17" Type="http://schemas.openxmlformats.org/officeDocument/2006/relationships/image" Target="../media/image20.wmf"/><Relationship Id="rId2" Type="http://schemas.microsoft.com/office/2007/relationships/media" Target="../media/media4.wav"/><Relationship Id="rId16" Type="http://schemas.openxmlformats.org/officeDocument/2006/relationships/oleObject" Target="../embeddings/oleObject9.bin"/><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7.wmf"/><Relationship Id="rId5" Type="http://schemas.openxmlformats.org/officeDocument/2006/relationships/image" Target="../media/image11.png"/><Relationship Id="rId15" Type="http://schemas.openxmlformats.org/officeDocument/2006/relationships/image" Target="../media/image19.wmf"/><Relationship Id="rId10" Type="http://schemas.openxmlformats.org/officeDocument/2006/relationships/oleObject" Target="../embeddings/oleObject6.bin"/><Relationship Id="rId4" Type="http://schemas.openxmlformats.org/officeDocument/2006/relationships/slideLayout" Target="../slideLayouts/slideLayout2.xml"/><Relationship Id="rId9" Type="http://schemas.openxmlformats.org/officeDocument/2006/relationships/image" Target="../media/image16.wmf"/><Relationship Id="rId1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wmf"/><Relationship Id="rId3" Type="http://schemas.microsoft.com/office/2007/relationships/media" Target="../media/media5.wav"/><Relationship Id="rId7" Type="http://schemas.openxmlformats.org/officeDocument/2006/relationships/oleObject" Target="../embeddings/oleObject10.bin"/><Relationship Id="rId2" Type="http://schemas.openxmlformats.org/officeDocument/2006/relationships/tags" Target="../tags/tag1.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audio" Target="../media/media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lstStyle/>
          <a:p>
            <a:r>
              <a:rPr lang="en-CA" dirty="0"/>
              <a:t>Catalan numbers</a:t>
            </a:r>
            <a:endParaRPr lang="en-CA" dirty="0">
              <a:latin typeface="Consolas" panose="020B0609020204030204" pitchFamily="49" charset="0"/>
              <a:cs typeface="Consolas" panose="020B0609020204030204" pitchFamily="49"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20361"/>
    </mc:Choice>
    <mc:Fallback xmlns="">
      <p:transition spd="slow" advTm="20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Implementations</a:t>
            </a:r>
          </a:p>
        </p:txBody>
      </p:sp>
      <p:sp>
        <p:nvSpPr>
          <p:cNvPr id="3" name="Content Placeholder 2"/>
          <p:cNvSpPr>
            <a:spLocks noGrp="1"/>
          </p:cNvSpPr>
          <p:nvPr>
            <p:ph idx="1"/>
          </p:nvPr>
        </p:nvSpPr>
        <p:spPr/>
        <p:txBody>
          <a:bodyPr/>
          <a:lstStyle/>
          <a:p>
            <a:r>
              <a:rPr lang="en-CA" dirty="0"/>
              <a:t>Here is a difference of two binomial coefficients:</a:t>
            </a:r>
          </a:p>
          <a:p>
            <a:pPr marL="857250" lvl="2" indent="0">
              <a:buNone/>
            </a:pPr>
            <a:r>
              <a:rPr lang="en-CA" dirty="0">
                <a:latin typeface="Consolas" panose="020B0609020204030204" pitchFamily="49" charset="0"/>
              </a:rPr>
              <a:t>unsigned long C( unsigned long n ) {</a:t>
            </a:r>
          </a:p>
          <a:p>
            <a:pPr marL="857250" lvl="2" indent="0">
              <a:buNone/>
            </a:pPr>
            <a:r>
              <a:rPr lang="en-CA" dirty="0">
                <a:latin typeface="Consolas" panose="020B0609020204030204" pitchFamily="49" charset="0"/>
              </a:rPr>
              <a:t>    return binomial( 2*n, n ) - binomial( 2*n, n + 1 );</a:t>
            </a:r>
          </a:p>
          <a:p>
            <a:pPr marL="857250" lvl="2" indent="0">
              <a:buNone/>
            </a:pPr>
            <a:r>
              <a:rPr lang="en-CA" dirty="0">
                <a:latin typeface="Consolas" panose="020B0609020204030204" pitchFamily="49" charset="0"/>
              </a:rPr>
              <a:t>}</a:t>
            </a:r>
          </a:p>
          <a:p>
            <a:pPr marL="457200" lvl="1" indent="0">
              <a:buNone/>
            </a:pPr>
            <a:endParaRPr lang="en-CA" sz="150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graphicFrame>
        <p:nvGraphicFramePr>
          <p:cNvPr id="6" name="Object 5">
            <a:extLst>
              <a:ext uri="{FF2B5EF4-FFF2-40B4-BE49-F238E27FC236}">
                <a16:creationId xmlns:a16="http://schemas.microsoft.com/office/drawing/2014/main" id="{3D6E17D2-CF09-445C-B9F5-4243AB91CD81}"/>
              </a:ext>
            </a:extLst>
          </p:cNvPr>
          <p:cNvGraphicFramePr>
            <a:graphicFrameLocks noChangeAspect="1"/>
          </p:cNvGraphicFramePr>
          <p:nvPr>
            <p:extLst>
              <p:ext uri="{D42A27DB-BD31-4B8C-83A1-F6EECF244321}">
                <p14:modId xmlns:p14="http://schemas.microsoft.com/office/powerpoint/2010/main" val="291444459"/>
              </p:ext>
            </p:extLst>
          </p:nvPr>
        </p:nvGraphicFramePr>
        <p:xfrm>
          <a:off x="6876256" y="1556792"/>
          <a:ext cx="1819275" cy="695325"/>
        </p:xfrm>
        <a:graphic>
          <a:graphicData uri="http://schemas.openxmlformats.org/presentationml/2006/ole">
            <mc:AlternateContent xmlns:mc="http://schemas.openxmlformats.org/markup-compatibility/2006">
              <mc:Choice xmlns:v="urn:schemas-microsoft-com:vml" Requires="v">
                <p:oleObj spid="_x0000_s7196" name="Equation" r:id="rId7" imgW="1130040" imgH="431640" progId="Equation.DSMT4">
                  <p:embed/>
                </p:oleObj>
              </mc:Choice>
              <mc:Fallback>
                <p:oleObj name="Equation" r:id="rId7" imgW="1130040" imgH="431640" progId="Equation.DSMT4">
                  <p:embed/>
                  <p:pic>
                    <p:nvPicPr>
                      <p:cNvPr id="5" name="Object 4">
                        <a:extLst>
                          <a:ext uri="{FF2B5EF4-FFF2-40B4-BE49-F238E27FC236}">
                            <a16:creationId xmlns:a16="http://schemas.microsoft.com/office/drawing/2014/main" id="{5A64D593-F2F9-4B12-B9CF-4D2257C36B28}"/>
                          </a:ext>
                        </a:extLst>
                      </p:cNvPr>
                      <p:cNvPicPr/>
                      <p:nvPr/>
                    </p:nvPicPr>
                    <p:blipFill>
                      <a:blip r:embed="rId8"/>
                      <a:stretch>
                        <a:fillRect/>
                      </a:stretch>
                    </p:blipFill>
                    <p:spPr>
                      <a:xfrm>
                        <a:off x="6876256" y="1556792"/>
                        <a:ext cx="1819275" cy="6953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6A9DA85-43B8-4D19-A58D-B1B00D89335E}"/>
              </a:ext>
            </a:extLst>
          </p:cNvPr>
          <p:cNvGraphicFramePr>
            <a:graphicFrameLocks noChangeAspect="1"/>
          </p:cNvGraphicFramePr>
          <p:nvPr>
            <p:extLst>
              <p:ext uri="{D42A27DB-BD31-4B8C-83A1-F6EECF244321}">
                <p14:modId xmlns:p14="http://schemas.microsoft.com/office/powerpoint/2010/main" val="1801481482"/>
              </p:ext>
            </p:extLst>
          </p:nvPr>
        </p:nvGraphicFramePr>
        <p:xfrm>
          <a:off x="1979712" y="3645024"/>
          <a:ext cx="3576638" cy="715962"/>
        </p:xfrm>
        <a:graphic>
          <a:graphicData uri="http://schemas.openxmlformats.org/presentationml/2006/ole">
            <mc:AlternateContent xmlns:mc="http://schemas.openxmlformats.org/markup-compatibility/2006">
              <mc:Choice xmlns:v="urn:schemas-microsoft-com:vml" Requires="v">
                <p:oleObj spid="_x0000_s7197" name="Equation" r:id="rId9" imgW="2222280" imgH="444240" progId="Equation.DSMT4">
                  <p:embed/>
                </p:oleObj>
              </mc:Choice>
              <mc:Fallback>
                <p:oleObj name="Equation" r:id="rId9" imgW="2222280" imgH="444240" progId="Equation.DSMT4">
                  <p:embed/>
                  <p:pic>
                    <p:nvPicPr>
                      <p:cNvPr id="6" name="Object 5">
                        <a:extLst>
                          <a:ext uri="{FF2B5EF4-FFF2-40B4-BE49-F238E27FC236}">
                            <a16:creationId xmlns:a16="http://schemas.microsoft.com/office/drawing/2014/main" id="{3D6E17D2-CF09-445C-B9F5-4243AB91CD81}"/>
                          </a:ext>
                        </a:extLst>
                      </p:cNvPr>
                      <p:cNvPicPr/>
                      <p:nvPr/>
                    </p:nvPicPr>
                    <p:blipFill>
                      <a:blip r:embed="rId10"/>
                      <a:stretch>
                        <a:fillRect/>
                      </a:stretch>
                    </p:blipFill>
                    <p:spPr>
                      <a:xfrm>
                        <a:off x="1979712" y="3645024"/>
                        <a:ext cx="3576638" cy="71596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65B8549E-7BDA-4A4D-BE0E-53EB71F428D7}"/>
              </a:ext>
            </a:extLst>
          </p:cNvPr>
          <p:cNvGraphicFramePr>
            <a:graphicFrameLocks noChangeAspect="1"/>
          </p:cNvGraphicFramePr>
          <p:nvPr>
            <p:extLst>
              <p:ext uri="{D42A27DB-BD31-4B8C-83A1-F6EECF244321}">
                <p14:modId xmlns:p14="http://schemas.microsoft.com/office/powerpoint/2010/main" val="3267554653"/>
              </p:ext>
            </p:extLst>
          </p:nvPr>
        </p:nvGraphicFramePr>
        <p:xfrm>
          <a:off x="3347864" y="4404394"/>
          <a:ext cx="1941512" cy="715962"/>
        </p:xfrm>
        <a:graphic>
          <a:graphicData uri="http://schemas.openxmlformats.org/presentationml/2006/ole">
            <mc:AlternateContent xmlns:mc="http://schemas.openxmlformats.org/markup-compatibility/2006">
              <mc:Choice xmlns:v="urn:schemas-microsoft-com:vml" Requires="v">
                <p:oleObj spid="_x0000_s7198" name="Equation" r:id="rId11" imgW="1206360" imgH="444240" progId="Equation.DSMT4">
                  <p:embed/>
                </p:oleObj>
              </mc:Choice>
              <mc:Fallback>
                <p:oleObj name="Equation" r:id="rId11" imgW="1206360" imgH="444240" progId="Equation.DSMT4">
                  <p:embed/>
                  <p:pic>
                    <p:nvPicPr>
                      <p:cNvPr id="7" name="Object 6">
                        <a:extLst>
                          <a:ext uri="{FF2B5EF4-FFF2-40B4-BE49-F238E27FC236}">
                            <a16:creationId xmlns:a16="http://schemas.microsoft.com/office/drawing/2014/main" id="{16A9DA85-43B8-4D19-A58D-B1B00D89335E}"/>
                          </a:ext>
                        </a:extLst>
                      </p:cNvPr>
                      <p:cNvPicPr/>
                      <p:nvPr/>
                    </p:nvPicPr>
                    <p:blipFill>
                      <a:blip r:embed="rId12"/>
                      <a:stretch>
                        <a:fillRect/>
                      </a:stretch>
                    </p:blipFill>
                    <p:spPr>
                      <a:xfrm>
                        <a:off x="3347864" y="4404394"/>
                        <a:ext cx="1941512" cy="7159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1967DFC-814A-4DF6-988D-56DB62A23245}"/>
              </a:ext>
            </a:extLst>
          </p:cNvPr>
          <p:cNvGraphicFramePr>
            <a:graphicFrameLocks noChangeAspect="1"/>
          </p:cNvGraphicFramePr>
          <p:nvPr>
            <p:extLst>
              <p:ext uri="{D42A27DB-BD31-4B8C-83A1-F6EECF244321}">
                <p14:modId xmlns:p14="http://schemas.microsoft.com/office/powerpoint/2010/main" val="3742091281"/>
              </p:ext>
            </p:extLst>
          </p:nvPr>
        </p:nvGraphicFramePr>
        <p:xfrm>
          <a:off x="3347864" y="5163764"/>
          <a:ext cx="1695450" cy="674688"/>
        </p:xfrm>
        <a:graphic>
          <a:graphicData uri="http://schemas.openxmlformats.org/presentationml/2006/ole">
            <mc:AlternateContent xmlns:mc="http://schemas.openxmlformats.org/markup-compatibility/2006">
              <mc:Choice xmlns:v="urn:schemas-microsoft-com:vml" Requires="v">
                <p:oleObj spid="_x0000_s7199" name="Equation" r:id="rId13" imgW="1054080" imgH="419040" progId="Equation.DSMT4">
                  <p:embed/>
                </p:oleObj>
              </mc:Choice>
              <mc:Fallback>
                <p:oleObj name="Equation" r:id="rId13" imgW="1054080" imgH="419040" progId="Equation.DSMT4">
                  <p:embed/>
                  <p:pic>
                    <p:nvPicPr>
                      <p:cNvPr id="8" name="Object 7">
                        <a:extLst>
                          <a:ext uri="{FF2B5EF4-FFF2-40B4-BE49-F238E27FC236}">
                            <a16:creationId xmlns:a16="http://schemas.microsoft.com/office/drawing/2014/main" id="{65B8549E-7BDA-4A4D-BE0E-53EB71F428D7}"/>
                          </a:ext>
                        </a:extLst>
                      </p:cNvPr>
                      <p:cNvPicPr/>
                      <p:nvPr/>
                    </p:nvPicPr>
                    <p:blipFill>
                      <a:blip r:embed="rId14"/>
                      <a:stretch>
                        <a:fillRect/>
                      </a:stretch>
                    </p:blipFill>
                    <p:spPr>
                      <a:xfrm>
                        <a:off x="3347864" y="5163764"/>
                        <a:ext cx="1695450" cy="6746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7D1ADC4-BCA0-4A41-BD68-5A3B6974B445}"/>
              </a:ext>
            </a:extLst>
          </p:cNvPr>
          <p:cNvGraphicFramePr>
            <a:graphicFrameLocks noChangeAspect="1"/>
          </p:cNvGraphicFramePr>
          <p:nvPr>
            <p:extLst>
              <p:ext uri="{D42A27DB-BD31-4B8C-83A1-F6EECF244321}">
                <p14:modId xmlns:p14="http://schemas.microsoft.com/office/powerpoint/2010/main" val="3081298982"/>
              </p:ext>
            </p:extLst>
          </p:nvPr>
        </p:nvGraphicFramePr>
        <p:xfrm>
          <a:off x="3347864" y="5881860"/>
          <a:ext cx="1204912" cy="635000"/>
        </p:xfrm>
        <a:graphic>
          <a:graphicData uri="http://schemas.openxmlformats.org/presentationml/2006/ole">
            <mc:AlternateContent xmlns:mc="http://schemas.openxmlformats.org/markup-compatibility/2006">
              <mc:Choice xmlns:v="urn:schemas-microsoft-com:vml" Requires="v">
                <p:oleObj spid="_x0000_s7200" name="Equation" r:id="rId15" imgW="749160" imgH="393480" progId="Equation.DSMT4">
                  <p:embed/>
                </p:oleObj>
              </mc:Choice>
              <mc:Fallback>
                <p:oleObj name="Equation" r:id="rId15" imgW="749160" imgH="393480" progId="Equation.DSMT4">
                  <p:embed/>
                  <p:pic>
                    <p:nvPicPr>
                      <p:cNvPr id="9" name="Object 8">
                        <a:extLst>
                          <a:ext uri="{FF2B5EF4-FFF2-40B4-BE49-F238E27FC236}">
                            <a16:creationId xmlns:a16="http://schemas.microsoft.com/office/drawing/2014/main" id="{61967DFC-814A-4DF6-988D-56DB62A23245}"/>
                          </a:ext>
                        </a:extLst>
                      </p:cNvPr>
                      <p:cNvPicPr/>
                      <p:nvPr/>
                    </p:nvPicPr>
                    <p:blipFill>
                      <a:blip r:embed="rId16"/>
                      <a:stretch>
                        <a:fillRect/>
                      </a:stretch>
                    </p:blipFill>
                    <p:spPr>
                      <a:xfrm>
                        <a:off x="3347864" y="5881860"/>
                        <a:ext cx="1204912" cy="6350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0DA1160-CDC7-46CC-99F4-A81D7760EB50}"/>
              </a:ext>
            </a:extLst>
          </p:cNvPr>
          <p:cNvGraphicFramePr>
            <a:graphicFrameLocks noChangeAspect="1"/>
          </p:cNvGraphicFramePr>
          <p:nvPr>
            <p:extLst>
              <p:ext uri="{D42A27DB-BD31-4B8C-83A1-F6EECF244321}">
                <p14:modId xmlns:p14="http://schemas.microsoft.com/office/powerpoint/2010/main" val="3953415832"/>
              </p:ext>
            </p:extLst>
          </p:nvPr>
        </p:nvGraphicFramePr>
        <p:xfrm>
          <a:off x="4572000" y="5885898"/>
          <a:ext cx="1163638" cy="696913"/>
        </p:xfrm>
        <a:graphic>
          <a:graphicData uri="http://schemas.openxmlformats.org/presentationml/2006/ole">
            <mc:AlternateContent xmlns:mc="http://schemas.openxmlformats.org/markup-compatibility/2006">
              <mc:Choice xmlns:v="urn:schemas-microsoft-com:vml" Requires="v">
                <p:oleObj spid="_x0000_s7201" name="Equation" r:id="rId17" imgW="723600" imgH="431640" progId="Equation.DSMT4">
                  <p:embed/>
                </p:oleObj>
              </mc:Choice>
              <mc:Fallback>
                <p:oleObj name="Equation" r:id="rId17" imgW="723600" imgH="431640" progId="Equation.DSMT4">
                  <p:embed/>
                  <p:pic>
                    <p:nvPicPr>
                      <p:cNvPr id="10" name="Object 9">
                        <a:extLst>
                          <a:ext uri="{FF2B5EF4-FFF2-40B4-BE49-F238E27FC236}">
                            <a16:creationId xmlns:a16="http://schemas.microsoft.com/office/drawing/2014/main" id="{87D1ADC4-BCA0-4A41-BD68-5A3B6974B445}"/>
                          </a:ext>
                        </a:extLst>
                      </p:cNvPr>
                      <p:cNvPicPr/>
                      <p:nvPr/>
                    </p:nvPicPr>
                    <p:blipFill>
                      <a:blip r:embed="rId18"/>
                      <a:stretch>
                        <a:fillRect/>
                      </a:stretch>
                    </p:blipFill>
                    <p:spPr>
                      <a:xfrm>
                        <a:off x="4572000" y="5885898"/>
                        <a:ext cx="1163638" cy="696913"/>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867858508"/>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Implementations</a:t>
            </a:r>
          </a:p>
        </p:txBody>
      </p:sp>
      <p:sp>
        <p:nvSpPr>
          <p:cNvPr id="3" name="Content Placeholder 2"/>
          <p:cNvSpPr>
            <a:spLocks noGrp="1"/>
          </p:cNvSpPr>
          <p:nvPr>
            <p:ph idx="1"/>
          </p:nvPr>
        </p:nvSpPr>
        <p:spPr/>
        <p:txBody>
          <a:bodyPr/>
          <a:lstStyle/>
          <a:p>
            <a:r>
              <a:rPr lang="en-CA" dirty="0"/>
              <a:t>This is simply a ratio of factorials:</a:t>
            </a:r>
          </a:p>
          <a:p>
            <a:pPr marL="857250" lvl="2" indent="0">
              <a:buNone/>
            </a:pPr>
            <a:r>
              <a:rPr lang="en-CA" dirty="0">
                <a:latin typeface="Consolas" panose="020B0609020204030204" pitchFamily="49" charset="0"/>
              </a:rPr>
              <a:t>unsigned long C( unsigned long n ) {</a:t>
            </a:r>
          </a:p>
          <a:p>
            <a:pPr marL="857250" lvl="2" indent="0">
              <a:buNone/>
            </a:pPr>
            <a:r>
              <a:rPr lang="en-CA" dirty="0">
                <a:latin typeface="Consolas" panose="020B0609020204030204" pitchFamily="49" charset="0"/>
              </a:rPr>
              <a:t>    return factorial( 2*n )/factorial( n )</a:t>
            </a:r>
          </a:p>
          <a:p>
            <a:pPr marL="857250" lvl="2" indent="0">
              <a:buNone/>
            </a:pPr>
            <a:r>
              <a:rPr lang="en-CA" dirty="0">
                <a:latin typeface="Consolas" panose="020B0609020204030204" pitchFamily="49" charset="0"/>
              </a:rPr>
              <a:t>                           /factorial( n + 1 );</a:t>
            </a:r>
          </a:p>
          <a:p>
            <a:pPr marL="857250" lvl="2" indent="0">
              <a:buNone/>
            </a:pPr>
            <a:r>
              <a:rPr lang="en-CA" dirty="0">
                <a:latin typeface="Consolas" panose="020B0609020204030204" pitchFamily="49" charset="0"/>
              </a:rPr>
              <a:t>}</a:t>
            </a:r>
          </a:p>
          <a:p>
            <a:pPr marL="457200" lvl="1" indent="0">
              <a:buNone/>
            </a:pPr>
            <a:endParaRPr lang="en-CA" sz="150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graphicFrame>
        <p:nvGraphicFramePr>
          <p:cNvPr id="7" name="Object 6">
            <a:extLst>
              <a:ext uri="{FF2B5EF4-FFF2-40B4-BE49-F238E27FC236}">
                <a16:creationId xmlns:a16="http://schemas.microsoft.com/office/drawing/2014/main" id="{CD2692FE-61C9-4E19-8351-F5630CFDCA59}"/>
              </a:ext>
            </a:extLst>
          </p:cNvPr>
          <p:cNvGraphicFramePr>
            <a:graphicFrameLocks noChangeAspect="1"/>
          </p:cNvGraphicFramePr>
          <p:nvPr>
            <p:extLst>
              <p:ext uri="{D42A27DB-BD31-4B8C-83A1-F6EECF244321}">
                <p14:modId xmlns:p14="http://schemas.microsoft.com/office/powerpoint/2010/main" val="1296129570"/>
              </p:ext>
            </p:extLst>
          </p:nvPr>
        </p:nvGraphicFramePr>
        <p:xfrm>
          <a:off x="6871010" y="1556792"/>
          <a:ext cx="1390650" cy="715962"/>
        </p:xfrm>
        <a:graphic>
          <a:graphicData uri="http://schemas.openxmlformats.org/presentationml/2006/ole">
            <mc:AlternateContent xmlns:mc="http://schemas.openxmlformats.org/markup-compatibility/2006">
              <mc:Choice xmlns:v="urn:schemas-microsoft-com:vml" Requires="v">
                <p:oleObj spid="_x0000_s3089" name="Equation" r:id="rId7" imgW="863280" imgH="444240" progId="Equation.DSMT4">
                  <p:embed/>
                </p:oleObj>
              </mc:Choice>
              <mc:Fallback>
                <p:oleObj name="Equation" r:id="rId7" imgW="863280" imgH="444240" progId="Equation.DSMT4">
                  <p:embed/>
                  <p:pic>
                    <p:nvPicPr>
                      <p:cNvPr id="7" name="Object 6">
                        <a:extLst>
                          <a:ext uri="{FF2B5EF4-FFF2-40B4-BE49-F238E27FC236}">
                            <a16:creationId xmlns:a16="http://schemas.microsoft.com/office/drawing/2014/main" id="{CD2692FE-61C9-4E19-8351-F5630CFDCA59}"/>
                          </a:ext>
                        </a:extLst>
                      </p:cNvPr>
                      <p:cNvPicPr/>
                      <p:nvPr/>
                    </p:nvPicPr>
                    <p:blipFill>
                      <a:blip r:embed="rId8"/>
                      <a:stretch>
                        <a:fillRect/>
                      </a:stretch>
                    </p:blipFill>
                    <p:spPr>
                      <a:xfrm>
                        <a:off x="6871010" y="1556792"/>
                        <a:ext cx="1390650" cy="71596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27E8909B-6EBF-4847-9C80-4B78E8FAC76F}"/>
              </a:ext>
            </a:extLst>
          </p:cNvPr>
          <p:cNvGraphicFramePr>
            <a:graphicFrameLocks noChangeAspect="1"/>
          </p:cNvGraphicFramePr>
          <p:nvPr>
            <p:extLst>
              <p:ext uri="{D42A27DB-BD31-4B8C-83A1-F6EECF244321}">
                <p14:modId xmlns:p14="http://schemas.microsoft.com/office/powerpoint/2010/main" val="3637556975"/>
              </p:ext>
            </p:extLst>
          </p:nvPr>
        </p:nvGraphicFramePr>
        <p:xfrm>
          <a:off x="1635125" y="4292600"/>
          <a:ext cx="2143125" cy="696913"/>
        </p:xfrm>
        <a:graphic>
          <a:graphicData uri="http://schemas.openxmlformats.org/presentationml/2006/ole">
            <mc:AlternateContent xmlns:mc="http://schemas.openxmlformats.org/markup-compatibility/2006">
              <mc:Choice xmlns:v="urn:schemas-microsoft-com:vml" Requires="v">
                <p:oleObj spid="_x0000_s3090" name="Equation" r:id="rId9" imgW="1333440" imgH="431640" progId="Equation.DSMT4">
                  <p:embed/>
                </p:oleObj>
              </mc:Choice>
              <mc:Fallback>
                <p:oleObj name="Equation" r:id="rId9" imgW="1333440" imgH="431640" progId="Equation.DSMT4">
                  <p:embed/>
                  <p:pic>
                    <p:nvPicPr>
                      <p:cNvPr id="11" name="Object 10">
                        <a:extLst>
                          <a:ext uri="{FF2B5EF4-FFF2-40B4-BE49-F238E27FC236}">
                            <a16:creationId xmlns:a16="http://schemas.microsoft.com/office/drawing/2014/main" id="{60DA1160-CDC7-46CC-99F4-A81D7760EB50}"/>
                          </a:ext>
                        </a:extLst>
                      </p:cNvPr>
                      <p:cNvPicPr/>
                      <p:nvPr/>
                    </p:nvPicPr>
                    <p:blipFill>
                      <a:blip r:embed="rId10"/>
                      <a:stretch>
                        <a:fillRect/>
                      </a:stretch>
                    </p:blipFill>
                    <p:spPr>
                      <a:xfrm>
                        <a:off x="1635125" y="4292600"/>
                        <a:ext cx="2143125" cy="69691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BACF2BB-FA9F-44C1-894F-FC6796FC5E37}"/>
              </a:ext>
            </a:extLst>
          </p:cNvPr>
          <p:cNvGraphicFramePr>
            <a:graphicFrameLocks noChangeAspect="1"/>
          </p:cNvGraphicFramePr>
          <p:nvPr>
            <p:extLst>
              <p:ext uri="{D42A27DB-BD31-4B8C-83A1-F6EECF244321}">
                <p14:modId xmlns:p14="http://schemas.microsoft.com/office/powerpoint/2010/main" val="1236333353"/>
              </p:ext>
            </p:extLst>
          </p:nvPr>
        </p:nvGraphicFramePr>
        <p:xfrm>
          <a:off x="2590280" y="5015706"/>
          <a:ext cx="1103313" cy="717550"/>
        </p:xfrm>
        <a:graphic>
          <a:graphicData uri="http://schemas.openxmlformats.org/presentationml/2006/ole">
            <mc:AlternateContent xmlns:mc="http://schemas.openxmlformats.org/markup-compatibility/2006">
              <mc:Choice xmlns:v="urn:schemas-microsoft-com:vml" Requires="v">
                <p:oleObj spid="_x0000_s3091" name="Equation" r:id="rId11" imgW="685800" imgH="444240" progId="Equation.DSMT4">
                  <p:embed/>
                </p:oleObj>
              </mc:Choice>
              <mc:Fallback>
                <p:oleObj name="Equation" r:id="rId11" imgW="685800" imgH="444240" progId="Equation.DSMT4">
                  <p:embed/>
                  <p:pic>
                    <p:nvPicPr>
                      <p:cNvPr id="6" name="Object 5">
                        <a:extLst>
                          <a:ext uri="{FF2B5EF4-FFF2-40B4-BE49-F238E27FC236}">
                            <a16:creationId xmlns:a16="http://schemas.microsoft.com/office/drawing/2014/main" id="{27E8909B-6EBF-4847-9C80-4B78E8FAC76F}"/>
                          </a:ext>
                        </a:extLst>
                      </p:cNvPr>
                      <p:cNvPicPr/>
                      <p:nvPr/>
                    </p:nvPicPr>
                    <p:blipFill>
                      <a:blip r:embed="rId12"/>
                      <a:stretch>
                        <a:fillRect/>
                      </a:stretch>
                    </p:blipFill>
                    <p:spPr>
                      <a:xfrm>
                        <a:off x="2590280" y="5015706"/>
                        <a:ext cx="1103313" cy="71755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4281852806"/>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Implementations</a:t>
            </a:r>
          </a:p>
        </p:txBody>
      </p:sp>
      <p:sp>
        <p:nvSpPr>
          <p:cNvPr id="3" name="Content Placeholder 2"/>
          <p:cNvSpPr>
            <a:spLocks noGrp="1"/>
          </p:cNvSpPr>
          <p:nvPr>
            <p:ph idx="1"/>
          </p:nvPr>
        </p:nvSpPr>
        <p:spPr/>
        <p:txBody>
          <a:bodyPr/>
          <a:lstStyle/>
          <a:p>
            <a:r>
              <a:rPr lang="en-CA" dirty="0"/>
              <a:t>Here we have a product of </a:t>
            </a:r>
            <a:r>
              <a:rPr lang="en-CA" i="1" dirty="0">
                <a:latin typeface="Times New Roman" panose="02020603050405020304" pitchFamily="18" charset="0"/>
                <a:cs typeface="Times New Roman" panose="02020603050405020304" pitchFamily="18" charset="0"/>
              </a:rPr>
              <a:t>n </a:t>
            </a:r>
            <a:r>
              <a:rPr lang="en-CA" dirty="0">
                <a:latin typeface="Times New Roman" panose="02020603050405020304" pitchFamily="18" charset="0"/>
                <a:cs typeface="Times New Roman" panose="02020603050405020304" pitchFamily="18" charset="0"/>
              </a:rPr>
              <a:t>– 1</a:t>
            </a:r>
            <a:r>
              <a:rPr lang="en-CA" dirty="0"/>
              <a:t> rational numbers:</a:t>
            </a:r>
          </a:p>
          <a:p>
            <a:pPr marL="857250" lvl="2" indent="0">
              <a:buNone/>
            </a:pPr>
            <a:r>
              <a:rPr lang="en-CA" dirty="0">
                <a:latin typeface="Consolas" panose="020B0609020204030204" pitchFamily="49" charset="0"/>
              </a:rPr>
              <a:t>unsigned long C( unsigned long n ) {</a:t>
            </a:r>
          </a:p>
          <a:p>
            <a:pPr marL="857250" lvl="2" indent="0">
              <a:buNone/>
            </a:pPr>
            <a:r>
              <a:rPr lang="en-CA" dirty="0">
                <a:latin typeface="Consolas" panose="020B0609020204030204" pitchFamily="49" charset="0"/>
              </a:rPr>
              <a:t>    unsigned long result{ 1 };</a:t>
            </a:r>
          </a:p>
          <a:p>
            <a:pPr marL="857250" lvl="2" indent="0">
              <a:buNone/>
            </a:pPr>
            <a:endParaRPr lang="en-CA" dirty="0">
              <a:latin typeface="Consolas" panose="020B0609020204030204" pitchFamily="49" charset="0"/>
            </a:endParaRPr>
          </a:p>
          <a:p>
            <a:pPr marL="857250" lvl="2" indent="0">
              <a:buNone/>
            </a:pPr>
            <a:r>
              <a:rPr lang="en-CA" dirty="0">
                <a:latin typeface="Consolas" panose="020B0609020204030204" pitchFamily="49" charset="0"/>
              </a:rPr>
              <a:t>    for ( unsigned long k{ 2 }; k &lt;= n; ++k ) {</a:t>
            </a:r>
          </a:p>
          <a:p>
            <a:pPr marL="857250" lvl="2" indent="0">
              <a:buNone/>
            </a:pPr>
            <a:r>
              <a:rPr lang="en-CA" dirty="0">
                <a:latin typeface="Consolas" panose="020B0609020204030204" pitchFamily="49" charset="0"/>
              </a:rPr>
              <a:t>        result *= (n + k)/k;</a:t>
            </a:r>
          </a:p>
          <a:p>
            <a:pPr marL="857250" lvl="2" indent="0">
              <a:buNone/>
            </a:pPr>
            <a:r>
              <a:rPr lang="en-CA" dirty="0">
                <a:latin typeface="Consolas" panose="020B0609020204030204" pitchFamily="49" charset="0"/>
              </a:rPr>
              <a:t>    }</a:t>
            </a:r>
          </a:p>
          <a:p>
            <a:pPr marL="857250" lvl="2" indent="0">
              <a:buNone/>
            </a:pPr>
            <a:endParaRPr lang="en-CA" dirty="0">
              <a:latin typeface="Consolas" panose="020B0609020204030204" pitchFamily="49" charset="0"/>
            </a:endParaRPr>
          </a:p>
          <a:p>
            <a:pPr marL="857250" lvl="2" indent="0">
              <a:buNone/>
            </a:pPr>
            <a:r>
              <a:rPr lang="en-CA" dirty="0">
                <a:latin typeface="Consolas" panose="020B0609020204030204" pitchFamily="49" charset="0"/>
              </a:rPr>
              <a:t>    return result;</a:t>
            </a:r>
          </a:p>
          <a:p>
            <a:pPr marL="857250" lvl="2" indent="0">
              <a:buNone/>
            </a:pPr>
            <a:r>
              <a:rPr lang="en-CA" dirty="0">
                <a:latin typeface="Consolas" panose="020B0609020204030204" pitchFamily="49" charset="0"/>
              </a:rPr>
              <a:t>}</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Why can this not work?</a:t>
            </a:r>
          </a:p>
          <a:p>
            <a:pPr marL="857250" lvl="2" indent="0">
              <a:buNone/>
            </a:pPr>
            <a:endParaRPr lang="en-CA" dirty="0">
              <a:latin typeface="Consolas" panose="020B0609020204030204" pitchFamily="49" charset="0"/>
            </a:endParaRPr>
          </a:p>
          <a:p>
            <a:pPr marL="457200" lvl="1" indent="0">
              <a:buNone/>
            </a:pPr>
            <a:endParaRPr lang="en-CA" sz="150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graphicFrame>
        <p:nvGraphicFramePr>
          <p:cNvPr id="7" name="Object 6">
            <a:extLst>
              <a:ext uri="{FF2B5EF4-FFF2-40B4-BE49-F238E27FC236}">
                <a16:creationId xmlns:a16="http://schemas.microsoft.com/office/drawing/2014/main" id="{CD2692FE-61C9-4E19-8351-F5630CFDCA59}"/>
              </a:ext>
            </a:extLst>
          </p:cNvPr>
          <p:cNvGraphicFramePr>
            <a:graphicFrameLocks noChangeAspect="1"/>
          </p:cNvGraphicFramePr>
          <p:nvPr>
            <p:extLst>
              <p:ext uri="{D42A27DB-BD31-4B8C-83A1-F6EECF244321}">
                <p14:modId xmlns:p14="http://schemas.microsoft.com/office/powerpoint/2010/main" val="2417388199"/>
              </p:ext>
            </p:extLst>
          </p:nvPr>
        </p:nvGraphicFramePr>
        <p:xfrm>
          <a:off x="6875884" y="1628800"/>
          <a:ext cx="1309687" cy="655637"/>
        </p:xfrm>
        <a:graphic>
          <a:graphicData uri="http://schemas.openxmlformats.org/presentationml/2006/ole">
            <mc:AlternateContent xmlns:mc="http://schemas.openxmlformats.org/markup-compatibility/2006">
              <mc:Choice xmlns:v="urn:schemas-microsoft-com:vml" Requires="v">
                <p:oleObj spid="_x0000_s4105" name="Equation" r:id="rId7" imgW="812520" imgH="406080" progId="Equation.DSMT4">
                  <p:embed/>
                </p:oleObj>
              </mc:Choice>
              <mc:Fallback>
                <p:oleObj name="Equation" r:id="rId7" imgW="812520" imgH="406080" progId="Equation.DSMT4">
                  <p:embed/>
                  <p:pic>
                    <p:nvPicPr>
                      <p:cNvPr id="7" name="Object 6">
                        <a:extLst>
                          <a:ext uri="{FF2B5EF4-FFF2-40B4-BE49-F238E27FC236}">
                            <a16:creationId xmlns:a16="http://schemas.microsoft.com/office/drawing/2014/main" id="{CD2692FE-61C9-4E19-8351-F5630CFDCA59}"/>
                          </a:ext>
                        </a:extLst>
                      </p:cNvPr>
                      <p:cNvPicPr/>
                      <p:nvPr/>
                    </p:nvPicPr>
                    <p:blipFill>
                      <a:blip r:embed="rId8"/>
                      <a:stretch>
                        <a:fillRect/>
                      </a:stretch>
                    </p:blipFill>
                    <p:spPr>
                      <a:xfrm>
                        <a:off x="6875884" y="1628800"/>
                        <a:ext cx="1309687" cy="655637"/>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482013724"/>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Implementations</a:t>
            </a:r>
          </a:p>
        </p:txBody>
      </p:sp>
      <p:sp>
        <p:nvSpPr>
          <p:cNvPr id="3" name="Content Placeholder 2"/>
          <p:cNvSpPr>
            <a:spLocks noGrp="1"/>
          </p:cNvSpPr>
          <p:nvPr>
            <p:ph idx="1"/>
          </p:nvPr>
        </p:nvSpPr>
        <p:spPr/>
        <p:txBody>
          <a:bodyPr/>
          <a:lstStyle/>
          <a:p>
            <a:r>
              <a:rPr lang="en-CA" dirty="0"/>
              <a:t>Here we have a product of </a:t>
            </a:r>
            <a:r>
              <a:rPr lang="en-CA" i="1" dirty="0">
                <a:latin typeface="Times New Roman" panose="02020603050405020304" pitchFamily="18" charset="0"/>
                <a:cs typeface="Times New Roman" panose="02020603050405020304" pitchFamily="18" charset="0"/>
              </a:rPr>
              <a:t>n </a:t>
            </a:r>
            <a:r>
              <a:rPr lang="en-CA" dirty="0">
                <a:latin typeface="Times New Roman" panose="02020603050405020304" pitchFamily="18" charset="0"/>
                <a:cs typeface="Times New Roman" panose="02020603050405020304" pitchFamily="18" charset="0"/>
              </a:rPr>
              <a:t>– 1</a:t>
            </a:r>
            <a:r>
              <a:rPr lang="en-CA" dirty="0"/>
              <a:t> rational numbers:</a:t>
            </a:r>
          </a:p>
          <a:p>
            <a:pPr marL="857250" lvl="2" indent="0">
              <a:buNone/>
            </a:pPr>
            <a:r>
              <a:rPr lang="en-CA" dirty="0">
                <a:latin typeface="Consolas" panose="020B0609020204030204" pitchFamily="49" charset="0"/>
              </a:rPr>
              <a:t>unsigned long C( unsigned long n ) {</a:t>
            </a:r>
          </a:p>
          <a:p>
            <a:pPr marL="857250" lvl="2" indent="0">
              <a:buNone/>
            </a:pPr>
            <a:r>
              <a:rPr lang="en-CA" dirty="0">
                <a:latin typeface="Consolas" panose="020B0609020204030204" pitchFamily="49" charset="0"/>
              </a:rPr>
              <a:t>    unsigned long </a:t>
            </a:r>
            <a:r>
              <a:rPr lang="en-CA" dirty="0" err="1">
                <a:latin typeface="Consolas" panose="020B0609020204030204" pitchFamily="49" charset="0"/>
              </a:rPr>
              <a:t>numer</a:t>
            </a:r>
            <a:r>
              <a:rPr lang="en-CA" dirty="0">
                <a:latin typeface="Consolas" panose="020B0609020204030204" pitchFamily="49" charset="0"/>
              </a:rPr>
              <a:t>{ 1 };</a:t>
            </a:r>
            <a:br>
              <a:rPr lang="en-CA" dirty="0">
                <a:latin typeface="Consolas" panose="020B0609020204030204" pitchFamily="49" charset="0"/>
              </a:rPr>
            </a:br>
            <a:r>
              <a:rPr lang="en-CA" dirty="0">
                <a:latin typeface="Consolas" panose="020B0609020204030204" pitchFamily="49" charset="0"/>
              </a:rPr>
              <a:t>    unsigned long </a:t>
            </a:r>
            <a:r>
              <a:rPr lang="en-CA" dirty="0" err="1">
                <a:latin typeface="Consolas" panose="020B0609020204030204" pitchFamily="49" charset="0"/>
              </a:rPr>
              <a:t>denom</a:t>
            </a:r>
            <a:r>
              <a:rPr lang="en-CA" dirty="0">
                <a:latin typeface="Consolas" panose="020B0609020204030204" pitchFamily="49" charset="0"/>
              </a:rPr>
              <a:t>{ 1 };</a:t>
            </a:r>
          </a:p>
          <a:p>
            <a:pPr marL="857250" lvl="2" indent="0">
              <a:buNone/>
            </a:pPr>
            <a:endParaRPr lang="en-CA" dirty="0">
              <a:latin typeface="Consolas" panose="020B0609020204030204" pitchFamily="49" charset="0"/>
            </a:endParaRPr>
          </a:p>
          <a:p>
            <a:pPr marL="857250" lvl="2" indent="0">
              <a:buNone/>
            </a:pPr>
            <a:r>
              <a:rPr lang="en-CA" dirty="0">
                <a:latin typeface="Consolas" panose="020B0609020204030204" pitchFamily="49" charset="0"/>
              </a:rPr>
              <a:t>    for ( unsigned long k{ 2 }; k &lt;= n; ++k ) {</a:t>
            </a:r>
          </a:p>
          <a:p>
            <a:pPr marL="857250" lvl="2" indent="0">
              <a:buNone/>
            </a:pPr>
            <a:r>
              <a:rPr lang="en-CA" dirty="0">
                <a:latin typeface="Consolas" panose="020B0609020204030204" pitchFamily="49" charset="0"/>
              </a:rPr>
              <a:t>        </a:t>
            </a:r>
            <a:r>
              <a:rPr lang="en-CA" dirty="0" err="1">
                <a:latin typeface="Consolas" panose="020B0609020204030204" pitchFamily="49" charset="0"/>
              </a:rPr>
              <a:t>numer</a:t>
            </a:r>
            <a:r>
              <a:rPr lang="en-CA" dirty="0">
                <a:latin typeface="Consolas" panose="020B0609020204030204" pitchFamily="49" charset="0"/>
              </a:rPr>
              <a:t> *= n + k;</a:t>
            </a:r>
          </a:p>
          <a:p>
            <a:pPr marL="857250" lvl="2" indent="0">
              <a:buNone/>
            </a:pPr>
            <a:r>
              <a:rPr lang="en-CA" dirty="0">
                <a:latin typeface="Consolas" panose="020B0609020204030204" pitchFamily="49" charset="0"/>
              </a:rPr>
              <a:t>        </a:t>
            </a:r>
            <a:r>
              <a:rPr lang="en-CA" dirty="0" err="1">
                <a:latin typeface="Consolas" panose="020B0609020204030204" pitchFamily="49" charset="0"/>
              </a:rPr>
              <a:t>denom</a:t>
            </a:r>
            <a:r>
              <a:rPr lang="en-CA" dirty="0">
                <a:latin typeface="Consolas" panose="020B0609020204030204" pitchFamily="49" charset="0"/>
              </a:rPr>
              <a:t> *= k;</a:t>
            </a:r>
          </a:p>
          <a:p>
            <a:pPr marL="857250" lvl="2" indent="0">
              <a:buNone/>
            </a:pPr>
            <a:r>
              <a:rPr lang="en-CA" dirty="0">
                <a:latin typeface="Consolas" panose="020B0609020204030204" pitchFamily="49" charset="0"/>
              </a:rPr>
              <a:t>    }</a:t>
            </a:r>
          </a:p>
          <a:p>
            <a:pPr marL="857250" lvl="2" indent="0">
              <a:buNone/>
            </a:pPr>
            <a:endParaRPr lang="en-CA" dirty="0">
              <a:latin typeface="Consolas" panose="020B0609020204030204" pitchFamily="49" charset="0"/>
            </a:endParaRPr>
          </a:p>
          <a:p>
            <a:pPr marL="857250" lvl="2" indent="0">
              <a:buNone/>
            </a:pPr>
            <a:r>
              <a:rPr lang="en-CA" dirty="0">
                <a:latin typeface="Consolas" panose="020B0609020204030204" pitchFamily="49" charset="0"/>
              </a:rPr>
              <a:t>    return </a:t>
            </a:r>
            <a:r>
              <a:rPr lang="en-CA" dirty="0" err="1">
                <a:latin typeface="Consolas" panose="020B0609020204030204" pitchFamily="49" charset="0"/>
              </a:rPr>
              <a:t>numer</a:t>
            </a:r>
            <a:r>
              <a:rPr lang="en-CA" dirty="0">
                <a:latin typeface="Consolas" panose="020B0609020204030204" pitchFamily="49" charset="0"/>
              </a:rPr>
              <a:t>/</a:t>
            </a:r>
            <a:r>
              <a:rPr lang="en-CA" dirty="0" err="1">
                <a:latin typeface="Consolas" panose="020B0609020204030204" pitchFamily="49" charset="0"/>
              </a:rPr>
              <a:t>denom</a:t>
            </a:r>
            <a:r>
              <a:rPr lang="en-CA" dirty="0">
                <a:latin typeface="Consolas" panose="020B0609020204030204" pitchFamily="49" charset="0"/>
              </a:rPr>
              <a:t>;</a:t>
            </a:r>
          </a:p>
          <a:p>
            <a:pPr marL="857250" lvl="2" indent="0">
              <a:buNone/>
            </a:pPr>
            <a:r>
              <a:rPr lang="en-CA" dirty="0">
                <a:latin typeface="Consolas" panose="020B0609020204030204" pitchFamily="49" charset="0"/>
              </a:rPr>
              <a:t>}</a:t>
            </a:r>
            <a:endParaRPr lang="en-CA" sz="150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graphicFrame>
        <p:nvGraphicFramePr>
          <p:cNvPr id="7" name="Object 6">
            <a:extLst>
              <a:ext uri="{FF2B5EF4-FFF2-40B4-BE49-F238E27FC236}">
                <a16:creationId xmlns:a16="http://schemas.microsoft.com/office/drawing/2014/main" id="{CD2692FE-61C9-4E19-8351-F5630CFDCA59}"/>
              </a:ext>
            </a:extLst>
          </p:cNvPr>
          <p:cNvGraphicFramePr>
            <a:graphicFrameLocks noChangeAspect="1"/>
          </p:cNvGraphicFramePr>
          <p:nvPr>
            <p:extLst>
              <p:ext uri="{D42A27DB-BD31-4B8C-83A1-F6EECF244321}">
                <p14:modId xmlns:p14="http://schemas.microsoft.com/office/powerpoint/2010/main" val="441070486"/>
              </p:ext>
            </p:extLst>
          </p:nvPr>
        </p:nvGraphicFramePr>
        <p:xfrm>
          <a:off x="6875884" y="1628800"/>
          <a:ext cx="1309687" cy="655637"/>
        </p:xfrm>
        <a:graphic>
          <a:graphicData uri="http://schemas.openxmlformats.org/presentationml/2006/ole">
            <mc:AlternateContent xmlns:mc="http://schemas.openxmlformats.org/markup-compatibility/2006">
              <mc:Choice xmlns:v="urn:schemas-microsoft-com:vml" Requires="v">
                <p:oleObj spid="_x0000_s8216" name="Equation" r:id="rId7" imgW="812520" imgH="406080" progId="Equation.DSMT4">
                  <p:embed/>
                </p:oleObj>
              </mc:Choice>
              <mc:Fallback>
                <p:oleObj name="Equation" r:id="rId7" imgW="812520" imgH="406080" progId="Equation.DSMT4">
                  <p:embed/>
                  <p:pic>
                    <p:nvPicPr>
                      <p:cNvPr id="7" name="Object 6">
                        <a:extLst>
                          <a:ext uri="{FF2B5EF4-FFF2-40B4-BE49-F238E27FC236}">
                            <a16:creationId xmlns:a16="http://schemas.microsoft.com/office/drawing/2014/main" id="{CD2692FE-61C9-4E19-8351-F5630CFDCA59}"/>
                          </a:ext>
                        </a:extLst>
                      </p:cNvPr>
                      <p:cNvPicPr/>
                      <p:nvPr/>
                    </p:nvPicPr>
                    <p:blipFill>
                      <a:blip r:embed="rId8"/>
                      <a:stretch>
                        <a:fillRect/>
                      </a:stretch>
                    </p:blipFill>
                    <p:spPr>
                      <a:xfrm>
                        <a:off x="6875884" y="1628800"/>
                        <a:ext cx="1309687" cy="6556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12EE1059-441E-4F72-AF66-197582CBD4CA}"/>
              </a:ext>
            </a:extLst>
          </p:cNvPr>
          <p:cNvGraphicFramePr>
            <a:graphicFrameLocks noChangeAspect="1"/>
          </p:cNvGraphicFramePr>
          <p:nvPr>
            <p:extLst>
              <p:ext uri="{D42A27DB-BD31-4B8C-83A1-F6EECF244321}">
                <p14:modId xmlns:p14="http://schemas.microsoft.com/office/powerpoint/2010/main" val="1719745979"/>
              </p:ext>
            </p:extLst>
          </p:nvPr>
        </p:nvGraphicFramePr>
        <p:xfrm>
          <a:off x="3995936" y="3862955"/>
          <a:ext cx="2062163" cy="717550"/>
        </p:xfrm>
        <a:graphic>
          <a:graphicData uri="http://schemas.openxmlformats.org/presentationml/2006/ole">
            <mc:AlternateContent xmlns:mc="http://schemas.openxmlformats.org/markup-compatibility/2006">
              <mc:Choice xmlns:v="urn:schemas-microsoft-com:vml" Requires="v">
                <p:oleObj spid="_x0000_s8217" name="Equation" r:id="rId9" imgW="1282680" imgH="444240" progId="Equation.DSMT4">
                  <p:embed/>
                </p:oleObj>
              </mc:Choice>
              <mc:Fallback>
                <p:oleObj name="Equation" r:id="rId9" imgW="1282680" imgH="444240" progId="Equation.DSMT4">
                  <p:embed/>
                  <p:pic>
                    <p:nvPicPr>
                      <p:cNvPr id="6" name="Object 5">
                        <a:extLst>
                          <a:ext uri="{FF2B5EF4-FFF2-40B4-BE49-F238E27FC236}">
                            <a16:creationId xmlns:a16="http://schemas.microsoft.com/office/drawing/2014/main" id="{F2438023-9B8C-47A9-ACEF-C4DF7264E0AF}"/>
                          </a:ext>
                        </a:extLst>
                      </p:cNvPr>
                      <p:cNvPicPr/>
                      <p:nvPr/>
                    </p:nvPicPr>
                    <p:blipFill>
                      <a:blip r:embed="rId10"/>
                      <a:stretch>
                        <a:fillRect/>
                      </a:stretch>
                    </p:blipFill>
                    <p:spPr>
                      <a:xfrm>
                        <a:off x="3995936" y="3862955"/>
                        <a:ext cx="2062163" cy="7175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5681B3D4-7D48-498C-A26F-68BA2B8B8A8C}"/>
              </a:ext>
            </a:extLst>
          </p:cNvPr>
          <p:cNvGraphicFramePr>
            <a:graphicFrameLocks noChangeAspect="1"/>
          </p:cNvGraphicFramePr>
          <p:nvPr>
            <p:extLst>
              <p:ext uri="{D42A27DB-BD31-4B8C-83A1-F6EECF244321}">
                <p14:modId xmlns:p14="http://schemas.microsoft.com/office/powerpoint/2010/main" val="2038127037"/>
              </p:ext>
            </p:extLst>
          </p:nvPr>
        </p:nvGraphicFramePr>
        <p:xfrm>
          <a:off x="4935538" y="4572589"/>
          <a:ext cx="2308225" cy="636587"/>
        </p:xfrm>
        <a:graphic>
          <a:graphicData uri="http://schemas.openxmlformats.org/presentationml/2006/ole">
            <mc:AlternateContent xmlns:mc="http://schemas.openxmlformats.org/markup-compatibility/2006">
              <mc:Choice xmlns:v="urn:schemas-microsoft-com:vml" Requires="v">
                <p:oleObj spid="_x0000_s8218" name="Equation" r:id="rId11" imgW="1434960" imgH="393480" progId="Equation.DSMT4">
                  <p:embed/>
                </p:oleObj>
              </mc:Choice>
              <mc:Fallback>
                <p:oleObj name="Equation" r:id="rId11" imgW="1434960" imgH="393480" progId="Equation.DSMT4">
                  <p:embed/>
                  <p:pic>
                    <p:nvPicPr>
                      <p:cNvPr id="6" name="Object 5">
                        <a:extLst>
                          <a:ext uri="{FF2B5EF4-FFF2-40B4-BE49-F238E27FC236}">
                            <a16:creationId xmlns:a16="http://schemas.microsoft.com/office/drawing/2014/main" id="{12EE1059-441E-4F72-AF66-197582CBD4CA}"/>
                          </a:ext>
                        </a:extLst>
                      </p:cNvPr>
                      <p:cNvPicPr/>
                      <p:nvPr/>
                    </p:nvPicPr>
                    <p:blipFill>
                      <a:blip r:embed="rId12"/>
                      <a:stretch>
                        <a:fillRect/>
                      </a:stretch>
                    </p:blipFill>
                    <p:spPr>
                      <a:xfrm>
                        <a:off x="4935538" y="4572589"/>
                        <a:ext cx="2308225" cy="6365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539DFBEE-91C2-46F7-89A9-E3449A71C8DB}"/>
              </a:ext>
            </a:extLst>
          </p:cNvPr>
          <p:cNvGraphicFramePr>
            <a:graphicFrameLocks noChangeAspect="1"/>
          </p:cNvGraphicFramePr>
          <p:nvPr>
            <p:extLst>
              <p:ext uri="{D42A27DB-BD31-4B8C-83A1-F6EECF244321}">
                <p14:modId xmlns:p14="http://schemas.microsoft.com/office/powerpoint/2010/main" val="548436294"/>
              </p:ext>
            </p:extLst>
          </p:nvPr>
        </p:nvGraphicFramePr>
        <p:xfrm>
          <a:off x="4935537" y="5209176"/>
          <a:ext cx="2308225" cy="719138"/>
        </p:xfrm>
        <a:graphic>
          <a:graphicData uri="http://schemas.openxmlformats.org/presentationml/2006/ole">
            <mc:AlternateContent xmlns:mc="http://schemas.openxmlformats.org/markup-compatibility/2006">
              <mc:Choice xmlns:v="urn:schemas-microsoft-com:vml" Requires="v">
                <p:oleObj spid="_x0000_s8219" name="Equation" r:id="rId13" imgW="1434960" imgH="444240" progId="Equation.DSMT4">
                  <p:embed/>
                </p:oleObj>
              </mc:Choice>
              <mc:Fallback>
                <p:oleObj name="Equation" r:id="rId13" imgW="1434960" imgH="444240" progId="Equation.DSMT4">
                  <p:embed/>
                  <p:pic>
                    <p:nvPicPr>
                      <p:cNvPr id="8" name="Object 7">
                        <a:extLst>
                          <a:ext uri="{FF2B5EF4-FFF2-40B4-BE49-F238E27FC236}">
                            <a16:creationId xmlns:a16="http://schemas.microsoft.com/office/drawing/2014/main" id="{5681B3D4-7D48-498C-A26F-68BA2B8B8A8C}"/>
                          </a:ext>
                        </a:extLst>
                      </p:cNvPr>
                      <p:cNvPicPr/>
                      <p:nvPr/>
                    </p:nvPicPr>
                    <p:blipFill>
                      <a:blip r:embed="rId14"/>
                      <a:stretch>
                        <a:fillRect/>
                      </a:stretch>
                    </p:blipFill>
                    <p:spPr>
                      <a:xfrm>
                        <a:off x="4935537" y="5209176"/>
                        <a:ext cx="2308225" cy="71913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57F43E3-3DBA-40ED-AC3A-7DA252394C85}"/>
              </a:ext>
            </a:extLst>
          </p:cNvPr>
          <p:cNvGraphicFramePr>
            <a:graphicFrameLocks noChangeAspect="1"/>
          </p:cNvGraphicFramePr>
          <p:nvPr>
            <p:extLst>
              <p:ext uri="{D42A27DB-BD31-4B8C-83A1-F6EECF244321}">
                <p14:modId xmlns:p14="http://schemas.microsoft.com/office/powerpoint/2010/main" val="291446125"/>
              </p:ext>
            </p:extLst>
          </p:nvPr>
        </p:nvGraphicFramePr>
        <p:xfrm>
          <a:off x="4935537" y="5920397"/>
          <a:ext cx="3390900" cy="636588"/>
        </p:xfrm>
        <a:graphic>
          <a:graphicData uri="http://schemas.openxmlformats.org/presentationml/2006/ole">
            <mc:AlternateContent xmlns:mc="http://schemas.openxmlformats.org/markup-compatibility/2006">
              <mc:Choice xmlns:v="urn:schemas-microsoft-com:vml" Requires="v">
                <p:oleObj spid="_x0000_s8220" name="Equation" r:id="rId15" imgW="2108160" imgH="393480" progId="Equation.DSMT4">
                  <p:embed/>
                </p:oleObj>
              </mc:Choice>
              <mc:Fallback>
                <p:oleObj name="Equation" r:id="rId15" imgW="2108160" imgH="393480" progId="Equation.DSMT4">
                  <p:embed/>
                  <p:pic>
                    <p:nvPicPr>
                      <p:cNvPr id="9" name="Object 8">
                        <a:extLst>
                          <a:ext uri="{FF2B5EF4-FFF2-40B4-BE49-F238E27FC236}">
                            <a16:creationId xmlns:a16="http://schemas.microsoft.com/office/drawing/2014/main" id="{539DFBEE-91C2-46F7-89A9-E3449A71C8DB}"/>
                          </a:ext>
                        </a:extLst>
                      </p:cNvPr>
                      <p:cNvPicPr/>
                      <p:nvPr/>
                    </p:nvPicPr>
                    <p:blipFill>
                      <a:blip r:embed="rId16"/>
                      <a:stretch>
                        <a:fillRect/>
                      </a:stretch>
                    </p:blipFill>
                    <p:spPr>
                      <a:xfrm>
                        <a:off x="4935537" y="5920397"/>
                        <a:ext cx="3390900" cy="636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701949272"/>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Implementations</a:t>
            </a:r>
          </a:p>
        </p:txBody>
      </p:sp>
      <p:sp>
        <p:nvSpPr>
          <p:cNvPr id="3" name="Content Placeholder 2"/>
          <p:cNvSpPr>
            <a:spLocks noGrp="1"/>
          </p:cNvSpPr>
          <p:nvPr>
            <p:ph idx="1"/>
          </p:nvPr>
        </p:nvSpPr>
        <p:spPr/>
        <p:txBody>
          <a:bodyPr/>
          <a:lstStyle/>
          <a:p>
            <a:r>
              <a:rPr lang="en-CA" dirty="0"/>
              <a:t>Here is the first recursive formula:</a:t>
            </a:r>
          </a:p>
          <a:p>
            <a:pPr marL="857250" lvl="2" indent="0">
              <a:buNone/>
            </a:pPr>
            <a:r>
              <a:rPr lang="en-CA" dirty="0">
                <a:latin typeface="Consolas" panose="020B0609020204030204" pitchFamily="49" charset="0"/>
              </a:rPr>
              <a:t>unsigned long C( unsigned long n ) {</a:t>
            </a:r>
          </a:p>
          <a:p>
            <a:pPr marL="857250" lvl="2" indent="0">
              <a:buNone/>
            </a:pPr>
            <a:r>
              <a:rPr lang="en-CA" dirty="0">
                <a:latin typeface="Consolas" panose="020B0609020204030204" pitchFamily="49" charset="0"/>
              </a:rPr>
              <a:t>    if ( n == 0 ) {</a:t>
            </a:r>
          </a:p>
          <a:p>
            <a:pPr marL="857250" lvl="2" indent="0">
              <a:buNone/>
            </a:pPr>
            <a:r>
              <a:rPr lang="en-CA" dirty="0">
                <a:latin typeface="Consolas" panose="020B0609020204030204" pitchFamily="49" charset="0"/>
              </a:rPr>
              <a:t>        return 1;</a:t>
            </a:r>
          </a:p>
          <a:p>
            <a:pPr marL="857250" lvl="2" indent="0">
              <a:buNone/>
            </a:pPr>
            <a:r>
              <a:rPr lang="en-CA" dirty="0">
                <a:latin typeface="Consolas" panose="020B0609020204030204" pitchFamily="49" charset="0"/>
              </a:rPr>
              <a:t>    }</a:t>
            </a:r>
          </a:p>
          <a:p>
            <a:pPr marL="857250" lvl="2" indent="0">
              <a:buNone/>
            </a:pPr>
            <a:endParaRPr lang="en-CA" dirty="0">
              <a:latin typeface="Consolas" panose="020B0609020204030204" pitchFamily="49" charset="0"/>
            </a:endParaRPr>
          </a:p>
          <a:p>
            <a:pPr marL="857250" lvl="2" indent="0">
              <a:buNone/>
            </a:pPr>
            <a:r>
              <a:rPr lang="en-CA" dirty="0">
                <a:latin typeface="Consolas" panose="020B0609020204030204" pitchFamily="49" charset="0"/>
              </a:rPr>
              <a:t>    unsigned long sum{ 0 };</a:t>
            </a:r>
          </a:p>
          <a:p>
            <a:pPr marL="857250" lvl="2" indent="0">
              <a:buNone/>
            </a:pPr>
            <a:endParaRPr lang="en-CA" dirty="0">
              <a:latin typeface="Consolas" panose="020B0609020204030204" pitchFamily="49" charset="0"/>
            </a:endParaRPr>
          </a:p>
          <a:p>
            <a:pPr marL="857250" lvl="2" indent="0">
              <a:buNone/>
            </a:pPr>
            <a:r>
              <a:rPr lang="en-CA" dirty="0">
                <a:latin typeface="Consolas" panose="020B0609020204030204" pitchFamily="49" charset="0"/>
              </a:rPr>
              <a:t>    for ( unsigned long k{ 0 }; k &lt; n; ++k ) {</a:t>
            </a:r>
          </a:p>
          <a:p>
            <a:pPr marL="857250" lvl="2" indent="0">
              <a:buNone/>
            </a:pPr>
            <a:r>
              <a:rPr lang="en-CA" dirty="0">
                <a:latin typeface="Consolas" panose="020B0609020204030204" pitchFamily="49" charset="0"/>
              </a:rPr>
              <a:t>        sum += </a:t>
            </a:r>
            <a:r>
              <a:rPr lang="en-CA" dirty="0">
                <a:solidFill>
                  <a:srgbClr val="FF0000"/>
                </a:solidFill>
                <a:latin typeface="Consolas" panose="020B0609020204030204" pitchFamily="49" charset="0"/>
              </a:rPr>
              <a:t>C( k )</a:t>
            </a:r>
            <a:r>
              <a:rPr lang="en-CA" dirty="0">
                <a:latin typeface="Consolas" panose="020B0609020204030204" pitchFamily="49" charset="0"/>
              </a:rPr>
              <a:t>*</a:t>
            </a:r>
            <a:r>
              <a:rPr lang="en-CA" dirty="0">
                <a:solidFill>
                  <a:srgbClr val="FF0000"/>
                </a:solidFill>
                <a:latin typeface="Consolas" panose="020B0609020204030204" pitchFamily="49" charset="0"/>
              </a:rPr>
              <a:t>C( n - k - 1 )</a:t>
            </a:r>
            <a:r>
              <a:rPr lang="en-CA" dirty="0">
                <a:latin typeface="Consolas" panose="020B0609020204030204" pitchFamily="49" charset="0"/>
              </a:rPr>
              <a:t>;</a:t>
            </a:r>
          </a:p>
          <a:p>
            <a:pPr marL="857250" lvl="2" indent="0">
              <a:buNone/>
            </a:pPr>
            <a:r>
              <a:rPr lang="en-CA" dirty="0">
                <a:latin typeface="Consolas" panose="020B0609020204030204" pitchFamily="49" charset="0"/>
              </a:rPr>
              <a:t>    }</a:t>
            </a:r>
          </a:p>
          <a:p>
            <a:pPr marL="857250" lvl="2" indent="0">
              <a:buNone/>
            </a:pPr>
            <a:endParaRPr lang="en-CA" dirty="0">
              <a:latin typeface="Consolas" panose="020B0609020204030204" pitchFamily="49" charset="0"/>
            </a:endParaRPr>
          </a:p>
          <a:p>
            <a:pPr marL="857250" lvl="2" indent="0">
              <a:buNone/>
            </a:pPr>
            <a:r>
              <a:rPr lang="en-CA" dirty="0">
                <a:latin typeface="Consolas" panose="020B0609020204030204" pitchFamily="49" charset="0"/>
              </a:rPr>
              <a:t>    return sum;</a:t>
            </a:r>
          </a:p>
          <a:p>
            <a:pPr marL="857250" lvl="2" indent="0">
              <a:buNone/>
            </a:pPr>
            <a:r>
              <a:rPr lang="en-CA" dirty="0">
                <a:latin typeface="Consolas" panose="020B0609020204030204" pitchFamily="49" charset="0"/>
              </a:rPr>
              <a:t>}</a:t>
            </a:r>
            <a:endParaRPr lang="en-CA" sz="150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graphicFrame>
        <p:nvGraphicFramePr>
          <p:cNvPr id="8" name="Object 7">
            <a:extLst>
              <a:ext uri="{FF2B5EF4-FFF2-40B4-BE49-F238E27FC236}">
                <a16:creationId xmlns:a16="http://schemas.microsoft.com/office/drawing/2014/main" id="{4AD07E11-3547-4E87-B5DE-C8CF3507EC55}"/>
              </a:ext>
            </a:extLst>
          </p:cNvPr>
          <p:cNvGraphicFramePr>
            <a:graphicFrameLocks noChangeAspect="1"/>
          </p:cNvGraphicFramePr>
          <p:nvPr>
            <p:extLst>
              <p:ext uri="{D42A27DB-BD31-4B8C-83A1-F6EECF244321}">
                <p14:modId xmlns:p14="http://schemas.microsoft.com/office/powerpoint/2010/main" val="587177973"/>
              </p:ext>
            </p:extLst>
          </p:nvPr>
        </p:nvGraphicFramePr>
        <p:xfrm>
          <a:off x="6874677" y="1772816"/>
          <a:ext cx="1555750" cy="982662"/>
        </p:xfrm>
        <a:graphic>
          <a:graphicData uri="http://schemas.openxmlformats.org/presentationml/2006/ole">
            <mc:AlternateContent xmlns:mc="http://schemas.openxmlformats.org/markup-compatibility/2006">
              <mc:Choice xmlns:v="urn:schemas-microsoft-com:vml" Requires="v">
                <p:oleObj spid="_x0000_s9224" name="Equation" r:id="rId7" imgW="965160" imgH="609480" progId="Equation.DSMT4">
                  <p:embed/>
                </p:oleObj>
              </mc:Choice>
              <mc:Fallback>
                <p:oleObj name="Equation" r:id="rId7" imgW="965160" imgH="609480" progId="Equation.DSMT4">
                  <p:embed/>
                  <p:pic>
                    <p:nvPicPr>
                      <p:cNvPr id="6" name="Object 5">
                        <a:extLst>
                          <a:ext uri="{FF2B5EF4-FFF2-40B4-BE49-F238E27FC236}">
                            <a16:creationId xmlns:a16="http://schemas.microsoft.com/office/drawing/2014/main" id="{602DE876-DA61-46FB-B602-998B9444CF43}"/>
                          </a:ext>
                        </a:extLst>
                      </p:cNvPr>
                      <p:cNvPicPr/>
                      <p:nvPr/>
                    </p:nvPicPr>
                    <p:blipFill>
                      <a:blip r:embed="rId8"/>
                      <a:stretch>
                        <a:fillRect/>
                      </a:stretch>
                    </p:blipFill>
                    <p:spPr>
                      <a:xfrm>
                        <a:off x="6874677" y="1772816"/>
                        <a:ext cx="1555750" cy="982662"/>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2918132"/>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Implementations</a:t>
            </a:r>
          </a:p>
        </p:txBody>
      </p:sp>
      <p:sp>
        <p:nvSpPr>
          <p:cNvPr id="3" name="Content Placeholder 2"/>
          <p:cNvSpPr>
            <a:spLocks noGrp="1"/>
          </p:cNvSpPr>
          <p:nvPr>
            <p:ph idx="1"/>
          </p:nvPr>
        </p:nvSpPr>
        <p:spPr/>
        <p:txBody>
          <a:bodyPr/>
          <a:lstStyle/>
          <a:p>
            <a:r>
              <a:rPr lang="en-CA" dirty="0"/>
              <a:t>This defines </a:t>
            </a:r>
            <a:r>
              <a:rPr lang="en-CA" i="1" dirty="0">
                <a:latin typeface="Times New Roman" panose="02020603050405020304" pitchFamily="18" charset="0"/>
                <a:cs typeface="Times New Roman" panose="02020603050405020304" pitchFamily="18" charset="0"/>
              </a:rPr>
              <a:t>C</a:t>
            </a:r>
            <a:r>
              <a:rPr lang="en-CA" baseline="-25000" dirty="0">
                <a:latin typeface="Times New Roman" panose="02020603050405020304" pitchFamily="18" charset="0"/>
                <a:cs typeface="Times New Roman" panose="02020603050405020304" pitchFamily="18" charset="0"/>
              </a:rPr>
              <a:t>0</a:t>
            </a:r>
            <a:r>
              <a:rPr lang="en-CA" dirty="0"/>
              <a:t>, and then calculates </a:t>
            </a:r>
            <a:r>
              <a:rPr lang="en-CA" i="1" dirty="0">
                <a:latin typeface="Times New Roman" panose="02020603050405020304" pitchFamily="18" charset="0"/>
                <a:cs typeface="Times New Roman" panose="02020603050405020304" pitchFamily="18" charset="0"/>
              </a:rPr>
              <a:t>C</a:t>
            </a:r>
            <a:r>
              <a:rPr lang="en-CA" baseline="-25000" dirty="0">
                <a:latin typeface="Times New Roman" panose="02020603050405020304" pitchFamily="18" charset="0"/>
                <a:cs typeface="Times New Roman" panose="02020603050405020304" pitchFamily="18" charset="0"/>
              </a:rPr>
              <a:t>1</a:t>
            </a:r>
            <a:r>
              <a:rPr lang="en-CA" dirty="0"/>
              <a:t>, </a:t>
            </a:r>
            <a:r>
              <a:rPr lang="en-CA" i="1" dirty="0">
                <a:latin typeface="Times New Roman" panose="02020603050405020304" pitchFamily="18" charset="0"/>
                <a:cs typeface="Times New Roman" panose="02020603050405020304" pitchFamily="18" charset="0"/>
              </a:rPr>
              <a:t>C</a:t>
            </a:r>
            <a:r>
              <a:rPr lang="en-CA" baseline="-25000" dirty="0">
                <a:latin typeface="Times New Roman" panose="02020603050405020304" pitchFamily="18" charset="0"/>
                <a:cs typeface="Times New Roman" panose="02020603050405020304" pitchFamily="18" charset="0"/>
              </a:rPr>
              <a:t>2</a:t>
            </a:r>
            <a:r>
              <a:rPr lang="en-CA" dirty="0"/>
              <a:t>, etc.</a:t>
            </a:r>
          </a:p>
          <a:p>
            <a:pPr marL="857250" lvl="2" indent="0">
              <a:buNone/>
            </a:pPr>
            <a:r>
              <a:rPr lang="en-CA" dirty="0">
                <a:latin typeface="Consolas" panose="020B0609020204030204" pitchFamily="49" charset="0"/>
              </a:rPr>
              <a:t>unsigned long C( unsigned long n ) {</a:t>
            </a:r>
          </a:p>
          <a:p>
            <a:pPr marL="857250" lvl="2" indent="0">
              <a:buNone/>
            </a:pPr>
            <a:r>
              <a:rPr lang="en-CA" dirty="0">
                <a:latin typeface="Consolas" panose="020B0609020204030204" pitchFamily="49" charset="0"/>
              </a:rPr>
              <a:t>    unsigned long </a:t>
            </a:r>
            <a:r>
              <a:rPr lang="en-CA" dirty="0" err="1">
                <a:latin typeface="Consolas" panose="020B0609020204030204" pitchFamily="49" charset="0"/>
              </a:rPr>
              <a:t>catalan</a:t>
            </a:r>
            <a:r>
              <a:rPr lang="en-CA" dirty="0">
                <a:latin typeface="Consolas" panose="020B0609020204030204" pitchFamily="49" charset="0"/>
              </a:rPr>
              <a:t>[n + 1];</a:t>
            </a:r>
          </a:p>
          <a:p>
            <a:pPr marL="857250" lvl="2" indent="0">
              <a:buNone/>
            </a:pPr>
            <a:r>
              <a:rPr lang="en-CA" dirty="0">
                <a:latin typeface="Consolas" panose="020B0609020204030204" pitchFamily="49" charset="0"/>
              </a:rPr>
              <a:t>    </a:t>
            </a:r>
            <a:r>
              <a:rPr lang="en-CA" dirty="0" err="1">
                <a:latin typeface="Consolas" panose="020B0609020204030204" pitchFamily="49" charset="0"/>
              </a:rPr>
              <a:t>catalan</a:t>
            </a:r>
            <a:r>
              <a:rPr lang="en-CA" dirty="0">
                <a:latin typeface="Consolas" panose="020B0609020204030204" pitchFamily="49" charset="0"/>
              </a:rPr>
              <a:t>[0] = 1;</a:t>
            </a:r>
          </a:p>
          <a:p>
            <a:pPr marL="857250" lvl="2" indent="0">
              <a:buNone/>
            </a:pPr>
            <a:endParaRPr lang="en-CA" dirty="0">
              <a:latin typeface="Consolas" panose="020B0609020204030204" pitchFamily="49" charset="0"/>
            </a:endParaRPr>
          </a:p>
          <a:p>
            <a:pPr marL="857250" lvl="2" indent="0">
              <a:buNone/>
            </a:pPr>
            <a:r>
              <a:rPr lang="en-CA" dirty="0">
                <a:latin typeface="Consolas" panose="020B0609020204030204" pitchFamily="49" charset="0"/>
              </a:rPr>
              <a:t>    for ( unsigned long </a:t>
            </a:r>
            <a:r>
              <a:rPr lang="en-CA" dirty="0" err="1">
                <a:latin typeface="Consolas" panose="020B0609020204030204" pitchFamily="49" charset="0"/>
              </a:rPr>
              <a:t>i</a:t>
            </a:r>
            <a:r>
              <a:rPr lang="en-CA" dirty="0">
                <a:latin typeface="Consolas" panose="020B0609020204030204" pitchFamily="49" charset="0"/>
              </a:rPr>
              <a:t>{ 1 }; </a:t>
            </a:r>
            <a:r>
              <a:rPr lang="en-CA" dirty="0" err="1">
                <a:latin typeface="Consolas" panose="020B0609020204030204" pitchFamily="49" charset="0"/>
              </a:rPr>
              <a:t>i</a:t>
            </a:r>
            <a:r>
              <a:rPr lang="en-CA" dirty="0">
                <a:latin typeface="Consolas" panose="020B0609020204030204" pitchFamily="49" charset="0"/>
              </a:rPr>
              <a:t> &lt;= n; ++</a:t>
            </a:r>
            <a:r>
              <a:rPr lang="en-CA" dirty="0" err="1">
                <a:latin typeface="Consolas" panose="020B0609020204030204" pitchFamily="49" charset="0"/>
              </a:rPr>
              <a:t>i</a:t>
            </a:r>
            <a:r>
              <a:rPr lang="en-CA" dirty="0">
                <a:latin typeface="Consolas" panose="020B0609020204030204" pitchFamily="49" charset="0"/>
              </a:rPr>
              <a:t> ) {</a:t>
            </a:r>
          </a:p>
          <a:p>
            <a:pPr marL="857250" lvl="2" indent="0">
              <a:buNone/>
            </a:pPr>
            <a:r>
              <a:rPr lang="en-CA" dirty="0">
                <a:latin typeface="Consolas" panose="020B0609020204030204" pitchFamily="49" charset="0"/>
              </a:rPr>
              <a:t>        </a:t>
            </a:r>
            <a:r>
              <a:rPr lang="en-CA" dirty="0" err="1">
                <a:latin typeface="Consolas" panose="020B0609020204030204" pitchFamily="49" charset="0"/>
              </a:rPr>
              <a:t>catalan</a:t>
            </a:r>
            <a:r>
              <a:rPr lang="en-CA" dirty="0">
                <a:latin typeface="Consolas" panose="020B0609020204030204" pitchFamily="49" charset="0"/>
              </a:rPr>
              <a:t>[</a:t>
            </a:r>
            <a:r>
              <a:rPr lang="en-CA" dirty="0" err="1">
                <a:latin typeface="Consolas" panose="020B0609020204030204" pitchFamily="49" charset="0"/>
              </a:rPr>
              <a:t>i</a:t>
            </a:r>
            <a:r>
              <a:rPr lang="en-CA" dirty="0">
                <a:latin typeface="Consolas" panose="020B0609020204030204" pitchFamily="49" charset="0"/>
              </a:rPr>
              <a:t>] = 0;</a:t>
            </a:r>
          </a:p>
          <a:p>
            <a:pPr marL="857250" lvl="2" indent="0">
              <a:buNone/>
            </a:pPr>
            <a:endParaRPr lang="en-CA" dirty="0">
              <a:latin typeface="Consolas" panose="020B0609020204030204" pitchFamily="49" charset="0"/>
            </a:endParaRPr>
          </a:p>
          <a:p>
            <a:pPr marL="857250" lvl="2" indent="0">
              <a:buNone/>
            </a:pPr>
            <a:r>
              <a:rPr lang="en-CA" dirty="0">
                <a:latin typeface="Consolas" panose="020B0609020204030204" pitchFamily="49" charset="0"/>
              </a:rPr>
              <a:t>        for ( unsigned long k{ 0 }; k &lt; </a:t>
            </a:r>
            <a:r>
              <a:rPr lang="en-CA" dirty="0" err="1">
                <a:latin typeface="Consolas" panose="020B0609020204030204" pitchFamily="49" charset="0"/>
              </a:rPr>
              <a:t>i</a:t>
            </a:r>
            <a:r>
              <a:rPr lang="en-CA" dirty="0">
                <a:latin typeface="Consolas" panose="020B0609020204030204" pitchFamily="49" charset="0"/>
              </a:rPr>
              <a:t>; ++k ) {</a:t>
            </a:r>
          </a:p>
          <a:p>
            <a:pPr marL="857250" lvl="2" indent="0">
              <a:buNone/>
            </a:pPr>
            <a:r>
              <a:rPr lang="en-CA" dirty="0">
                <a:latin typeface="Consolas" panose="020B0609020204030204" pitchFamily="49" charset="0"/>
              </a:rPr>
              <a:t>            sum += </a:t>
            </a:r>
            <a:r>
              <a:rPr lang="en-CA" dirty="0" err="1">
                <a:solidFill>
                  <a:srgbClr val="FF0000"/>
                </a:solidFill>
                <a:latin typeface="Consolas" panose="020B0609020204030204" pitchFamily="49" charset="0"/>
              </a:rPr>
              <a:t>catalan</a:t>
            </a:r>
            <a:r>
              <a:rPr lang="en-CA" dirty="0">
                <a:solidFill>
                  <a:srgbClr val="FF0000"/>
                </a:solidFill>
                <a:latin typeface="Consolas" panose="020B0609020204030204" pitchFamily="49" charset="0"/>
              </a:rPr>
              <a:t>[k]</a:t>
            </a:r>
            <a:r>
              <a:rPr lang="en-CA" dirty="0">
                <a:latin typeface="Consolas" panose="020B0609020204030204" pitchFamily="49" charset="0"/>
              </a:rPr>
              <a:t>*</a:t>
            </a:r>
            <a:r>
              <a:rPr lang="en-CA" dirty="0" err="1">
                <a:solidFill>
                  <a:srgbClr val="FF0000"/>
                </a:solidFill>
                <a:latin typeface="Consolas" panose="020B0609020204030204" pitchFamily="49" charset="0"/>
              </a:rPr>
              <a:t>catalan</a:t>
            </a:r>
            <a:r>
              <a:rPr lang="en-CA" dirty="0">
                <a:solidFill>
                  <a:srgbClr val="FF0000"/>
                </a:solidFill>
                <a:latin typeface="Consolas" panose="020B0609020204030204" pitchFamily="49" charset="0"/>
              </a:rPr>
              <a:t>[</a:t>
            </a:r>
            <a:r>
              <a:rPr lang="en-CA" dirty="0" err="1">
                <a:solidFill>
                  <a:srgbClr val="FF0000"/>
                </a:solidFill>
                <a:latin typeface="Consolas" panose="020B0609020204030204" pitchFamily="49" charset="0"/>
              </a:rPr>
              <a:t>i</a:t>
            </a:r>
            <a:r>
              <a:rPr lang="en-CA" dirty="0">
                <a:solidFill>
                  <a:srgbClr val="FF0000"/>
                </a:solidFill>
                <a:latin typeface="Consolas" panose="020B0609020204030204" pitchFamily="49" charset="0"/>
              </a:rPr>
              <a:t> - k - 1]</a:t>
            </a:r>
            <a:r>
              <a:rPr lang="en-CA" dirty="0">
                <a:latin typeface="Consolas" panose="020B0609020204030204" pitchFamily="49" charset="0"/>
              </a:rPr>
              <a:t>;</a:t>
            </a:r>
          </a:p>
          <a:p>
            <a:pPr marL="857250" lvl="2" indent="0">
              <a:buNone/>
            </a:pPr>
            <a:r>
              <a:rPr lang="en-CA" dirty="0">
                <a:latin typeface="Consolas" panose="020B0609020204030204" pitchFamily="49" charset="0"/>
              </a:rPr>
              <a:t>        }</a:t>
            </a:r>
          </a:p>
          <a:p>
            <a:pPr marL="857250" lvl="2" indent="0">
              <a:buNone/>
            </a:pPr>
            <a:r>
              <a:rPr lang="en-CA" dirty="0">
                <a:latin typeface="Consolas" panose="020B0609020204030204" pitchFamily="49" charset="0"/>
              </a:rPr>
              <a:t>    }</a:t>
            </a:r>
          </a:p>
          <a:p>
            <a:pPr marL="857250" lvl="2" indent="0">
              <a:buNone/>
            </a:pPr>
            <a:endParaRPr lang="en-CA" dirty="0">
              <a:latin typeface="Consolas" panose="020B0609020204030204" pitchFamily="49" charset="0"/>
            </a:endParaRPr>
          </a:p>
          <a:p>
            <a:pPr marL="857250" lvl="2" indent="0">
              <a:buNone/>
            </a:pPr>
            <a:r>
              <a:rPr lang="en-CA" dirty="0">
                <a:latin typeface="Consolas" panose="020B0609020204030204" pitchFamily="49" charset="0"/>
              </a:rPr>
              <a:t>    return </a:t>
            </a:r>
            <a:r>
              <a:rPr lang="en-CA" dirty="0" err="1">
                <a:latin typeface="Consolas" panose="020B0609020204030204" pitchFamily="49" charset="0"/>
              </a:rPr>
              <a:t>catalan</a:t>
            </a:r>
            <a:r>
              <a:rPr lang="en-CA" dirty="0">
                <a:latin typeface="Consolas" panose="020B0609020204030204" pitchFamily="49" charset="0"/>
              </a:rPr>
              <a:t>[n];</a:t>
            </a:r>
          </a:p>
          <a:p>
            <a:pPr marL="857250" lvl="2" indent="0">
              <a:buNone/>
            </a:pPr>
            <a:r>
              <a:rPr lang="en-CA" dirty="0">
                <a:latin typeface="Consolas" panose="020B0609020204030204" pitchFamily="49" charset="0"/>
              </a:rPr>
              <a:t>}</a:t>
            </a:r>
            <a:endParaRPr lang="en-CA" sz="150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graphicFrame>
        <p:nvGraphicFramePr>
          <p:cNvPr id="7" name="Object 6">
            <a:extLst>
              <a:ext uri="{FF2B5EF4-FFF2-40B4-BE49-F238E27FC236}">
                <a16:creationId xmlns:a16="http://schemas.microsoft.com/office/drawing/2014/main" id="{12F77A08-C28A-4EAC-84BA-65ECAEE25C31}"/>
              </a:ext>
            </a:extLst>
          </p:cNvPr>
          <p:cNvGraphicFramePr>
            <a:graphicFrameLocks noChangeAspect="1"/>
          </p:cNvGraphicFramePr>
          <p:nvPr>
            <p:extLst>
              <p:ext uri="{D42A27DB-BD31-4B8C-83A1-F6EECF244321}">
                <p14:modId xmlns:p14="http://schemas.microsoft.com/office/powerpoint/2010/main" val="1875207833"/>
              </p:ext>
            </p:extLst>
          </p:nvPr>
        </p:nvGraphicFramePr>
        <p:xfrm>
          <a:off x="6874677" y="1772816"/>
          <a:ext cx="1555750" cy="982662"/>
        </p:xfrm>
        <a:graphic>
          <a:graphicData uri="http://schemas.openxmlformats.org/presentationml/2006/ole">
            <mc:AlternateContent xmlns:mc="http://schemas.openxmlformats.org/markup-compatibility/2006">
              <mc:Choice xmlns:v="urn:schemas-microsoft-com:vml" Requires="v">
                <p:oleObj spid="_x0000_s10248" name="Equation" r:id="rId7" imgW="965160" imgH="609480" progId="Equation.DSMT4">
                  <p:embed/>
                </p:oleObj>
              </mc:Choice>
              <mc:Fallback>
                <p:oleObj name="Equation" r:id="rId7" imgW="965160" imgH="609480" progId="Equation.DSMT4">
                  <p:embed/>
                  <p:pic>
                    <p:nvPicPr>
                      <p:cNvPr id="8" name="Object 7">
                        <a:extLst>
                          <a:ext uri="{FF2B5EF4-FFF2-40B4-BE49-F238E27FC236}">
                            <a16:creationId xmlns:a16="http://schemas.microsoft.com/office/drawing/2014/main" id="{4AD07E11-3547-4E87-B5DE-C8CF3507EC55}"/>
                          </a:ext>
                        </a:extLst>
                      </p:cNvPr>
                      <p:cNvPicPr/>
                      <p:nvPr/>
                    </p:nvPicPr>
                    <p:blipFill>
                      <a:blip r:embed="rId8"/>
                      <a:stretch>
                        <a:fillRect/>
                      </a:stretch>
                    </p:blipFill>
                    <p:spPr>
                      <a:xfrm>
                        <a:off x="6874677" y="1772816"/>
                        <a:ext cx="1555750" cy="982662"/>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713468874"/>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Implementations</a:t>
            </a:r>
          </a:p>
        </p:txBody>
      </p:sp>
      <p:sp>
        <p:nvSpPr>
          <p:cNvPr id="3" name="Content Placeholder 2"/>
          <p:cNvSpPr>
            <a:spLocks noGrp="1"/>
          </p:cNvSpPr>
          <p:nvPr>
            <p:ph idx="1"/>
          </p:nvPr>
        </p:nvSpPr>
        <p:spPr/>
        <p:txBody>
          <a:bodyPr/>
          <a:lstStyle/>
          <a:p>
            <a:r>
              <a:rPr lang="en-CA" dirty="0"/>
              <a:t>Here is an alternative recursive definition:</a:t>
            </a:r>
          </a:p>
          <a:p>
            <a:pPr marL="857250" lvl="2" indent="0">
              <a:buNone/>
            </a:pPr>
            <a:r>
              <a:rPr lang="en-CA" dirty="0">
                <a:latin typeface="Consolas" panose="020B0609020204030204" pitchFamily="49" charset="0"/>
              </a:rPr>
              <a:t>unsigned long C( unsigned long n ) {</a:t>
            </a:r>
          </a:p>
          <a:p>
            <a:pPr marL="857250" lvl="2" indent="0">
              <a:buNone/>
            </a:pPr>
            <a:r>
              <a:rPr lang="en-CA" dirty="0">
                <a:latin typeface="Consolas" panose="020B0609020204030204" pitchFamily="49" charset="0"/>
              </a:rPr>
              <a:t>    if ( n == 0 ) {</a:t>
            </a:r>
          </a:p>
          <a:p>
            <a:pPr marL="857250" lvl="2" indent="0">
              <a:buNone/>
            </a:pPr>
            <a:r>
              <a:rPr lang="en-CA" dirty="0">
                <a:latin typeface="Consolas" panose="020B0609020204030204" pitchFamily="49" charset="0"/>
              </a:rPr>
              <a:t>        return 1;</a:t>
            </a:r>
          </a:p>
          <a:p>
            <a:pPr marL="857250" lvl="2" indent="0">
              <a:buNone/>
            </a:pPr>
            <a:r>
              <a:rPr lang="en-CA" dirty="0">
                <a:latin typeface="Consolas" panose="020B0609020204030204" pitchFamily="49" charset="0"/>
              </a:rPr>
              <a:t>    } else {</a:t>
            </a:r>
          </a:p>
          <a:p>
            <a:pPr marL="857250" lvl="2" indent="0">
              <a:buNone/>
            </a:pPr>
            <a:r>
              <a:rPr lang="en-CA" dirty="0">
                <a:latin typeface="Consolas" panose="020B0609020204030204" pitchFamily="49" charset="0"/>
              </a:rPr>
              <a:t>        return (2*(2*n - 1)*</a:t>
            </a:r>
            <a:r>
              <a:rPr lang="en-CA" dirty="0">
                <a:solidFill>
                  <a:srgbClr val="FF0000"/>
                </a:solidFill>
                <a:latin typeface="Consolas" panose="020B0609020204030204" pitchFamily="49" charset="0"/>
              </a:rPr>
              <a:t>C( n - 1 )</a:t>
            </a:r>
            <a:r>
              <a:rPr lang="en-CA" dirty="0">
                <a:latin typeface="Consolas" panose="020B0609020204030204" pitchFamily="49" charset="0"/>
              </a:rPr>
              <a:t>)/(n + 1);</a:t>
            </a:r>
          </a:p>
          <a:p>
            <a:pPr marL="857250" lvl="2" indent="0">
              <a:buNone/>
            </a:pPr>
            <a:r>
              <a:rPr lang="en-CA" dirty="0">
                <a:latin typeface="Consolas" panose="020B0609020204030204" pitchFamily="49" charset="0"/>
              </a:rPr>
              <a:t>    }</a:t>
            </a:r>
          </a:p>
          <a:p>
            <a:pPr marL="857250" lvl="2" indent="0">
              <a:buNone/>
            </a:pPr>
            <a:r>
              <a:rPr lang="en-CA" dirty="0">
                <a:latin typeface="Consolas" panose="020B0609020204030204" pitchFamily="49" charset="0"/>
              </a:rPr>
              <a:t>}</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Why place parentheses around </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(2</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a:t>
            </a:r>
            <a:r>
              <a:rPr kumimoji="0" lang="en-US" sz="19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1)</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sz="1900" b="0" i="1"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n</a:t>
            </a:r>
            <a:r>
              <a:rPr kumimoji="0" lang="en-US" sz="1900" b="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 – 1</a:t>
            </a: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a:t>
            </a:r>
            <a:endPar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857250" lvl="2" indent="0">
              <a:buNone/>
            </a:pPr>
            <a:endParaRPr lang="en-CA" sz="150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graphicFrame>
        <p:nvGraphicFramePr>
          <p:cNvPr id="7" name="Object 6">
            <a:extLst>
              <a:ext uri="{FF2B5EF4-FFF2-40B4-BE49-F238E27FC236}">
                <a16:creationId xmlns:a16="http://schemas.microsoft.com/office/drawing/2014/main" id="{9236ABCA-2F22-4805-B089-0661B5B3D111}"/>
              </a:ext>
            </a:extLst>
          </p:cNvPr>
          <p:cNvGraphicFramePr>
            <a:graphicFrameLocks noChangeAspect="1"/>
          </p:cNvGraphicFramePr>
          <p:nvPr>
            <p:extLst>
              <p:ext uri="{D42A27DB-BD31-4B8C-83A1-F6EECF244321}">
                <p14:modId xmlns:p14="http://schemas.microsoft.com/office/powerpoint/2010/main" val="3616690600"/>
              </p:ext>
            </p:extLst>
          </p:nvPr>
        </p:nvGraphicFramePr>
        <p:xfrm>
          <a:off x="6876133" y="1772816"/>
          <a:ext cx="1758950" cy="982662"/>
        </p:xfrm>
        <a:graphic>
          <a:graphicData uri="http://schemas.openxmlformats.org/presentationml/2006/ole">
            <mc:AlternateContent xmlns:mc="http://schemas.openxmlformats.org/markup-compatibility/2006">
              <mc:Choice xmlns:v="urn:schemas-microsoft-com:vml" Requires="v">
                <p:oleObj spid="_x0000_s11284" name="Equation" r:id="rId7" imgW="1091880" imgH="609480" progId="Equation.DSMT4">
                  <p:embed/>
                </p:oleObj>
              </mc:Choice>
              <mc:Fallback>
                <p:oleObj name="Equation" r:id="rId7" imgW="1091880" imgH="609480" progId="Equation.DSMT4">
                  <p:embed/>
                  <p:pic>
                    <p:nvPicPr>
                      <p:cNvPr id="7" name="Object 6">
                        <a:extLst>
                          <a:ext uri="{FF2B5EF4-FFF2-40B4-BE49-F238E27FC236}">
                            <a16:creationId xmlns:a16="http://schemas.microsoft.com/office/drawing/2014/main" id="{124B65F7-ECE5-4808-BF66-712EEAB86B82}"/>
                          </a:ext>
                        </a:extLst>
                      </p:cNvPr>
                      <p:cNvPicPr/>
                      <p:nvPr/>
                    </p:nvPicPr>
                    <p:blipFill>
                      <a:blip r:embed="rId8"/>
                      <a:stretch>
                        <a:fillRect/>
                      </a:stretch>
                    </p:blipFill>
                    <p:spPr>
                      <a:xfrm>
                        <a:off x="6876133" y="1772816"/>
                        <a:ext cx="1758950" cy="98266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D755D951-CE0A-4DCA-A092-73E829EB4DA1}"/>
              </a:ext>
            </a:extLst>
          </p:cNvPr>
          <p:cNvGraphicFramePr>
            <a:graphicFrameLocks noChangeAspect="1"/>
          </p:cNvGraphicFramePr>
          <p:nvPr>
            <p:extLst>
              <p:ext uri="{D42A27DB-BD31-4B8C-83A1-F6EECF244321}">
                <p14:modId xmlns:p14="http://schemas.microsoft.com/office/powerpoint/2010/main" val="1100870443"/>
              </p:ext>
            </p:extLst>
          </p:nvPr>
        </p:nvGraphicFramePr>
        <p:xfrm>
          <a:off x="6412964" y="3861048"/>
          <a:ext cx="1390650" cy="714375"/>
        </p:xfrm>
        <a:graphic>
          <a:graphicData uri="http://schemas.openxmlformats.org/presentationml/2006/ole">
            <mc:AlternateContent xmlns:mc="http://schemas.openxmlformats.org/markup-compatibility/2006">
              <mc:Choice xmlns:v="urn:schemas-microsoft-com:vml" Requires="v">
                <p:oleObj spid="_x0000_s11285" name="Equation" r:id="rId9" imgW="863280" imgH="444240" progId="Equation.DSMT4">
                  <p:embed/>
                </p:oleObj>
              </mc:Choice>
              <mc:Fallback>
                <p:oleObj name="Equation" r:id="rId9" imgW="863280" imgH="444240" progId="Equation.DSMT4">
                  <p:embed/>
                  <p:pic>
                    <p:nvPicPr>
                      <p:cNvPr id="6" name="Object 5">
                        <a:extLst>
                          <a:ext uri="{FF2B5EF4-FFF2-40B4-BE49-F238E27FC236}">
                            <a16:creationId xmlns:a16="http://schemas.microsoft.com/office/drawing/2014/main" id="{606B968F-46DF-4C68-AACB-944B5E2EEB77}"/>
                          </a:ext>
                        </a:extLst>
                      </p:cNvPr>
                      <p:cNvPicPr/>
                      <p:nvPr/>
                    </p:nvPicPr>
                    <p:blipFill>
                      <a:blip r:embed="rId10"/>
                      <a:stretch>
                        <a:fillRect/>
                      </a:stretch>
                    </p:blipFill>
                    <p:spPr>
                      <a:xfrm>
                        <a:off x="6412964" y="3861048"/>
                        <a:ext cx="1390650" cy="7143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4E77B16-50FD-496D-A5B6-97A1EBAA56C9}"/>
              </a:ext>
            </a:extLst>
          </p:cNvPr>
          <p:cNvGraphicFramePr>
            <a:graphicFrameLocks noChangeAspect="1"/>
          </p:cNvGraphicFramePr>
          <p:nvPr>
            <p:extLst>
              <p:ext uri="{D42A27DB-BD31-4B8C-83A1-F6EECF244321}">
                <p14:modId xmlns:p14="http://schemas.microsoft.com/office/powerpoint/2010/main" val="415586417"/>
              </p:ext>
            </p:extLst>
          </p:nvPr>
        </p:nvGraphicFramePr>
        <p:xfrm>
          <a:off x="6700411" y="4579202"/>
          <a:ext cx="2208212" cy="714375"/>
        </p:xfrm>
        <a:graphic>
          <a:graphicData uri="http://schemas.openxmlformats.org/presentationml/2006/ole">
            <mc:AlternateContent xmlns:mc="http://schemas.openxmlformats.org/markup-compatibility/2006">
              <mc:Choice xmlns:v="urn:schemas-microsoft-com:vml" Requires="v">
                <p:oleObj spid="_x0000_s11286" name="Equation" r:id="rId11" imgW="1371600" imgH="444240" progId="Equation.DSMT4">
                  <p:embed/>
                </p:oleObj>
              </mc:Choice>
              <mc:Fallback>
                <p:oleObj name="Equation" r:id="rId11" imgW="1371600" imgH="444240" progId="Equation.DSMT4">
                  <p:embed/>
                  <p:pic>
                    <p:nvPicPr>
                      <p:cNvPr id="8" name="Object 7">
                        <a:extLst>
                          <a:ext uri="{FF2B5EF4-FFF2-40B4-BE49-F238E27FC236}">
                            <a16:creationId xmlns:a16="http://schemas.microsoft.com/office/drawing/2014/main" id="{8AB7A4B9-24C9-47A5-9A74-723F400C9F58}"/>
                          </a:ext>
                        </a:extLst>
                      </p:cNvPr>
                      <p:cNvPicPr/>
                      <p:nvPr/>
                    </p:nvPicPr>
                    <p:blipFill>
                      <a:blip r:embed="rId12"/>
                      <a:stretch>
                        <a:fillRect/>
                      </a:stretch>
                    </p:blipFill>
                    <p:spPr>
                      <a:xfrm>
                        <a:off x="6700411" y="4579202"/>
                        <a:ext cx="2208212" cy="7143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A1EA2B2-94C8-4827-8927-C2094EB42CF3}"/>
              </a:ext>
            </a:extLst>
          </p:cNvPr>
          <p:cNvGraphicFramePr>
            <a:graphicFrameLocks noChangeAspect="1"/>
          </p:cNvGraphicFramePr>
          <p:nvPr>
            <p:extLst>
              <p:ext uri="{D42A27DB-BD31-4B8C-83A1-F6EECF244321}">
                <p14:modId xmlns:p14="http://schemas.microsoft.com/office/powerpoint/2010/main" val="2223698876"/>
              </p:ext>
            </p:extLst>
          </p:nvPr>
        </p:nvGraphicFramePr>
        <p:xfrm>
          <a:off x="6660232" y="5266833"/>
          <a:ext cx="2392363" cy="735012"/>
        </p:xfrm>
        <a:graphic>
          <a:graphicData uri="http://schemas.openxmlformats.org/presentationml/2006/ole">
            <mc:AlternateContent xmlns:mc="http://schemas.openxmlformats.org/markup-compatibility/2006">
              <mc:Choice xmlns:v="urn:schemas-microsoft-com:vml" Requires="v">
                <p:oleObj spid="_x0000_s11287" name="Equation" r:id="rId13" imgW="1485720" imgH="457200" progId="Equation.DSMT4">
                  <p:embed/>
                </p:oleObj>
              </mc:Choice>
              <mc:Fallback>
                <p:oleObj name="Equation" r:id="rId13" imgW="1485720" imgH="457200" progId="Equation.DSMT4">
                  <p:embed/>
                  <p:pic>
                    <p:nvPicPr>
                      <p:cNvPr id="9" name="Object 8">
                        <a:extLst>
                          <a:ext uri="{FF2B5EF4-FFF2-40B4-BE49-F238E27FC236}">
                            <a16:creationId xmlns:a16="http://schemas.microsoft.com/office/drawing/2014/main" id="{C2B77554-47BA-4DD6-841D-364CF4481643}"/>
                          </a:ext>
                        </a:extLst>
                      </p:cNvPr>
                      <p:cNvPicPr/>
                      <p:nvPr/>
                    </p:nvPicPr>
                    <p:blipFill>
                      <a:blip r:embed="rId14"/>
                      <a:stretch>
                        <a:fillRect/>
                      </a:stretch>
                    </p:blipFill>
                    <p:spPr>
                      <a:xfrm>
                        <a:off x="6660232" y="5266833"/>
                        <a:ext cx="2392363" cy="735012"/>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914473893"/>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Implementations</a:t>
            </a:r>
          </a:p>
        </p:txBody>
      </p:sp>
      <p:sp>
        <p:nvSpPr>
          <p:cNvPr id="3" name="Content Placeholder 2"/>
          <p:cNvSpPr>
            <a:spLocks noGrp="1"/>
          </p:cNvSpPr>
          <p:nvPr>
            <p:ph idx="1"/>
          </p:nvPr>
        </p:nvSpPr>
        <p:spPr/>
        <p:txBody>
          <a:bodyPr/>
          <a:lstStyle/>
          <a:p>
            <a:r>
              <a:rPr lang="en-CA" dirty="0"/>
              <a:t>The same recursive formula, but calculating </a:t>
            </a:r>
            <a:r>
              <a:rPr lang="en-CA" i="1" dirty="0">
                <a:latin typeface="Times New Roman" panose="02020603050405020304" pitchFamily="18" charset="0"/>
                <a:cs typeface="Times New Roman" panose="02020603050405020304" pitchFamily="18" charset="0"/>
              </a:rPr>
              <a:t>C</a:t>
            </a:r>
            <a:r>
              <a:rPr lang="en-CA" baseline="-25000" dirty="0">
                <a:latin typeface="Times New Roman" panose="02020603050405020304" pitchFamily="18" charset="0"/>
                <a:cs typeface="Times New Roman" panose="02020603050405020304" pitchFamily="18" charset="0"/>
              </a:rPr>
              <a:t>1</a:t>
            </a:r>
            <a:r>
              <a:rPr lang="en-CA" dirty="0">
                <a:latin typeface="Times New Roman" panose="02020603050405020304" pitchFamily="18" charset="0"/>
                <a:cs typeface="Times New Roman" panose="02020603050405020304" pitchFamily="18" charset="0"/>
              </a:rPr>
              <a:t>, </a:t>
            </a:r>
            <a:r>
              <a:rPr lang="en-CA" i="1" dirty="0">
                <a:latin typeface="Times New Roman" panose="02020603050405020304" pitchFamily="18" charset="0"/>
                <a:cs typeface="Times New Roman" panose="02020603050405020304" pitchFamily="18" charset="0"/>
              </a:rPr>
              <a:t>C</a:t>
            </a:r>
            <a:r>
              <a:rPr lang="en-CA" baseline="-25000" dirty="0">
                <a:latin typeface="Times New Roman" panose="02020603050405020304" pitchFamily="18" charset="0"/>
                <a:cs typeface="Times New Roman" panose="02020603050405020304" pitchFamily="18" charset="0"/>
              </a:rPr>
              <a:t>2</a:t>
            </a:r>
            <a:r>
              <a:rPr lang="en-CA" dirty="0">
                <a:latin typeface="Times New Roman" panose="02020603050405020304" pitchFamily="18" charset="0"/>
                <a:cs typeface="Times New Roman" panose="02020603050405020304" pitchFamily="18" charset="0"/>
              </a:rPr>
              <a:t>, …</a:t>
            </a:r>
          </a:p>
          <a:p>
            <a:pPr marL="857250" lvl="2" indent="0">
              <a:buNone/>
            </a:pPr>
            <a:r>
              <a:rPr lang="en-CA" dirty="0">
                <a:latin typeface="Consolas" panose="020B0609020204030204" pitchFamily="49" charset="0"/>
              </a:rPr>
              <a:t>unsigned long C( unsigned long n ) {</a:t>
            </a:r>
          </a:p>
          <a:p>
            <a:pPr marL="857250" lvl="2" indent="0">
              <a:buNone/>
            </a:pPr>
            <a:r>
              <a:rPr lang="en-CA" dirty="0">
                <a:latin typeface="Consolas" panose="020B0609020204030204" pitchFamily="49" charset="0"/>
              </a:rPr>
              <a:t>    unsigned long result{ 1 }; // C(0)</a:t>
            </a:r>
          </a:p>
          <a:p>
            <a:pPr marL="857250" lvl="2" indent="0">
              <a:buNone/>
            </a:pPr>
            <a:endParaRPr lang="en-CA" dirty="0">
              <a:latin typeface="Consolas" panose="020B0609020204030204" pitchFamily="49" charset="0"/>
            </a:endParaRPr>
          </a:p>
          <a:p>
            <a:pPr marL="857250" lvl="2" indent="0">
              <a:buNone/>
            </a:pPr>
            <a:r>
              <a:rPr lang="en-CA" dirty="0">
                <a:latin typeface="Consolas" panose="020B0609020204030204" pitchFamily="49" charset="0"/>
              </a:rPr>
              <a:t>    for ( unsigned int k{ 1 }; k &lt;= n; ++k ) {</a:t>
            </a:r>
          </a:p>
          <a:p>
            <a:pPr marL="857250" lvl="2" indent="0">
              <a:buNone/>
            </a:pPr>
            <a:r>
              <a:rPr lang="en-CA" dirty="0">
                <a:latin typeface="Consolas" panose="020B0609020204030204" pitchFamily="49" charset="0"/>
              </a:rPr>
              <a:t>        result = (2*(2*k - 1)*</a:t>
            </a:r>
            <a:r>
              <a:rPr lang="en-CA" dirty="0">
                <a:solidFill>
                  <a:srgbClr val="FF0000"/>
                </a:solidFill>
                <a:latin typeface="Consolas" panose="020B0609020204030204" pitchFamily="49" charset="0"/>
              </a:rPr>
              <a:t>result</a:t>
            </a:r>
            <a:r>
              <a:rPr lang="en-CA" dirty="0">
                <a:latin typeface="Consolas" panose="020B0609020204030204" pitchFamily="49" charset="0"/>
              </a:rPr>
              <a:t>)/(k + 1);</a:t>
            </a:r>
          </a:p>
          <a:p>
            <a:pPr marL="857250" lvl="2" indent="0">
              <a:buNone/>
            </a:pPr>
            <a:r>
              <a:rPr lang="en-CA" dirty="0">
                <a:latin typeface="Consolas" panose="020B0609020204030204" pitchFamily="49" charset="0"/>
              </a:rPr>
              <a:t>    }</a:t>
            </a:r>
          </a:p>
          <a:p>
            <a:pPr marL="857250" lvl="2" indent="0">
              <a:buNone/>
            </a:pPr>
            <a:endParaRPr lang="en-CA" dirty="0">
              <a:latin typeface="Consolas" panose="020B0609020204030204" pitchFamily="49" charset="0"/>
            </a:endParaRPr>
          </a:p>
          <a:p>
            <a:pPr marL="857250" lvl="2" indent="0">
              <a:buNone/>
            </a:pPr>
            <a:r>
              <a:rPr lang="en-CA" dirty="0">
                <a:latin typeface="Consolas" panose="020B0609020204030204" pitchFamily="49" charset="0"/>
              </a:rPr>
              <a:t>    return result;</a:t>
            </a:r>
          </a:p>
          <a:p>
            <a:pPr marL="857250" lvl="2" indent="0">
              <a:buNone/>
            </a:pPr>
            <a:r>
              <a:rPr lang="en-CA" dirty="0">
                <a:latin typeface="Consolas" panose="020B0609020204030204" pitchFamily="49" charset="0"/>
              </a:rPr>
              <a:t>}</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Again, we need parentheses around </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(2</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a:t>
            </a:r>
            <a:r>
              <a:rPr kumimoji="0" lang="en-US" sz="19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1)</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sz="1900" b="0" i="1"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k</a:t>
            </a:r>
            <a:r>
              <a:rPr kumimoji="0" lang="en-US" sz="1900" b="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 – 1</a:t>
            </a:r>
            <a:endPar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857250" lvl="2" indent="0">
              <a:buNone/>
            </a:pPr>
            <a:endParaRPr lang="en-CA" sz="150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graphicFrame>
        <p:nvGraphicFramePr>
          <p:cNvPr id="7" name="Object 6">
            <a:extLst>
              <a:ext uri="{FF2B5EF4-FFF2-40B4-BE49-F238E27FC236}">
                <a16:creationId xmlns:a16="http://schemas.microsoft.com/office/drawing/2014/main" id="{9236ABCA-2F22-4805-B089-0661B5B3D111}"/>
              </a:ext>
            </a:extLst>
          </p:cNvPr>
          <p:cNvGraphicFramePr>
            <a:graphicFrameLocks noChangeAspect="1"/>
          </p:cNvGraphicFramePr>
          <p:nvPr>
            <p:extLst>
              <p:ext uri="{D42A27DB-BD31-4B8C-83A1-F6EECF244321}">
                <p14:modId xmlns:p14="http://schemas.microsoft.com/office/powerpoint/2010/main" val="976334162"/>
              </p:ext>
            </p:extLst>
          </p:nvPr>
        </p:nvGraphicFramePr>
        <p:xfrm>
          <a:off x="6876133" y="1772816"/>
          <a:ext cx="1758950" cy="982662"/>
        </p:xfrm>
        <a:graphic>
          <a:graphicData uri="http://schemas.openxmlformats.org/presentationml/2006/ole">
            <mc:AlternateContent xmlns:mc="http://schemas.openxmlformats.org/markup-compatibility/2006">
              <mc:Choice xmlns:v="urn:schemas-microsoft-com:vml" Requires="v">
                <p:oleObj spid="_x0000_s12296" name="Equation" r:id="rId7" imgW="1091880" imgH="609480" progId="Equation.DSMT4">
                  <p:embed/>
                </p:oleObj>
              </mc:Choice>
              <mc:Fallback>
                <p:oleObj name="Equation" r:id="rId7" imgW="1091880" imgH="609480" progId="Equation.DSMT4">
                  <p:embed/>
                  <p:pic>
                    <p:nvPicPr>
                      <p:cNvPr id="7" name="Object 6">
                        <a:extLst>
                          <a:ext uri="{FF2B5EF4-FFF2-40B4-BE49-F238E27FC236}">
                            <a16:creationId xmlns:a16="http://schemas.microsoft.com/office/drawing/2014/main" id="{9236ABCA-2F22-4805-B089-0661B5B3D111}"/>
                          </a:ext>
                        </a:extLst>
                      </p:cNvPr>
                      <p:cNvPicPr/>
                      <p:nvPr/>
                    </p:nvPicPr>
                    <p:blipFill>
                      <a:blip r:embed="rId8"/>
                      <a:stretch>
                        <a:fillRect/>
                      </a:stretch>
                    </p:blipFill>
                    <p:spPr>
                      <a:xfrm>
                        <a:off x="6876133" y="1772816"/>
                        <a:ext cx="1758950" cy="982662"/>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57178638"/>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Issues with these implementations</a:t>
            </a:r>
          </a:p>
        </p:txBody>
      </p:sp>
      <p:sp>
        <p:nvSpPr>
          <p:cNvPr id="3" name="Content Placeholder 2"/>
          <p:cNvSpPr>
            <a:spLocks noGrp="1"/>
          </p:cNvSpPr>
          <p:nvPr>
            <p:ph idx="1"/>
          </p:nvPr>
        </p:nvSpPr>
        <p:spPr/>
        <p:txBody>
          <a:bodyPr/>
          <a:lstStyle/>
          <a:p>
            <a:r>
              <a:rPr lang="en-US" dirty="0"/>
              <a:t>Problems:</a:t>
            </a:r>
          </a:p>
          <a:p>
            <a:pPr lvl="1"/>
            <a:r>
              <a:rPr lang="en-US" dirty="0"/>
              <a:t>What if                    , but                              and                                   ?</a:t>
            </a:r>
          </a:p>
          <a:p>
            <a:pPr lvl="1"/>
            <a:endParaRPr lang="en-US" dirty="0"/>
          </a:p>
          <a:p>
            <a:pPr lvl="1"/>
            <a:r>
              <a:rPr lang="en-US" dirty="0"/>
              <a:t>What if                    but                             ?</a:t>
            </a:r>
          </a:p>
          <a:p>
            <a:pPr lvl="1"/>
            <a:endParaRPr lang="en-US" dirty="0"/>
          </a:p>
          <a:p>
            <a:pPr lvl="1"/>
            <a:r>
              <a:rPr lang="en-US" dirty="0"/>
              <a:t>This formula is purely additive,</a:t>
            </a:r>
            <a:br>
              <a:rPr lang="en-US" dirty="0"/>
            </a:br>
            <a:r>
              <a:rPr lang="en-US" dirty="0"/>
              <a:t>		and is thus not subject to overflow: </a:t>
            </a:r>
          </a:p>
          <a:p>
            <a:endParaRPr lang="en-US" dirty="0"/>
          </a:p>
          <a:p>
            <a:endParaRPr lang="en-US" dirty="0"/>
          </a:p>
          <a:p>
            <a:pPr lvl="1"/>
            <a:r>
              <a:rPr lang="en-US" dirty="0"/>
              <a:t>Now, for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&gt; 5</a:t>
            </a:r>
            <a:r>
              <a:rPr lang="en-US" dirty="0"/>
              <a:t>,                    is not an integer and            is not always an integer…</a:t>
            </a:r>
          </a:p>
          <a:p>
            <a:pPr lvl="2"/>
            <a:r>
              <a:rPr lang="en-US" dirty="0"/>
              <a:t>Thus, what if                                  , but                                     ?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6" name="Object 5">
            <a:extLst>
              <a:ext uri="{FF2B5EF4-FFF2-40B4-BE49-F238E27FC236}">
                <a16:creationId xmlns:a16="http://schemas.microsoft.com/office/drawing/2014/main" id="{602DE876-DA61-46FB-B602-998B9444CF43}"/>
              </a:ext>
            </a:extLst>
          </p:cNvPr>
          <p:cNvGraphicFramePr>
            <a:graphicFrameLocks noChangeAspect="1"/>
          </p:cNvGraphicFramePr>
          <p:nvPr>
            <p:extLst>
              <p:ext uri="{D42A27DB-BD31-4B8C-83A1-F6EECF244321}">
                <p14:modId xmlns:p14="http://schemas.microsoft.com/office/powerpoint/2010/main" val="1450386372"/>
              </p:ext>
            </p:extLst>
          </p:nvPr>
        </p:nvGraphicFramePr>
        <p:xfrm>
          <a:off x="6173043" y="3522588"/>
          <a:ext cx="1711325" cy="698500"/>
        </p:xfrm>
        <a:graphic>
          <a:graphicData uri="http://schemas.openxmlformats.org/presentationml/2006/ole">
            <mc:AlternateContent xmlns:mc="http://schemas.openxmlformats.org/markup-compatibility/2006">
              <mc:Choice xmlns:v="urn:schemas-microsoft-com:vml" Requires="v">
                <p:oleObj spid="_x0000_s5185" name="Equation" r:id="rId6" imgW="965160" imgH="393480" progId="Equation.DSMT4">
                  <p:embed/>
                </p:oleObj>
              </mc:Choice>
              <mc:Fallback>
                <p:oleObj name="Equation" r:id="rId6" imgW="965160" imgH="393480" progId="Equation.DSMT4">
                  <p:embed/>
                  <p:pic>
                    <p:nvPicPr>
                      <p:cNvPr id="6" name="Object 5">
                        <a:extLst>
                          <a:ext uri="{FF2B5EF4-FFF2-40B4-BE49-F238E27FC236}">
                            <a16:creationId xmlns:a16="http://schemas.microsoft.com/office/drawing/2014/main" id="{602DE876-DA61-46FB-B602-998B9444CF43}"/>
                          </a:ext>
                        </a:extLst>
                      </p:cNvPr>
                      <p:cNvPicPr/>
                      <p:nvPr/>
                    </p:nvPicPr>
                    <p:blipFill>
                      <a:blip r:embed="rId7"/>
                      <a:stretch>
                        <a:fillRect/>
                      </a:stretch>
                    </p:blipFill>
                    <p:spPr>
                      <a:xfrm>
                        <a:off x="6173043" y="3522588"/>
                        <a:ext cx="1711325" cy="6985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24B65F7-ECE5-4808-BF66-712EEAB86B82}"/>
              </a:ext>
            </a:extLst>
          </p:cNvPr>
          <p:cNvGraphicFramePr>
            <a:graphicFrameLocks noChangeAspect="1"/>
          </p:cNvGraphicFramePr>
          <p:nvPr>
            <p:extLst>
              <p:ext uri="{D42A27DB-BD31-4B8C-83A1-F6EECF244321}">
                <p14:modId xmlns:p14="http://schemas.microsoft.com/office/powerpoint/2010/main" val="1742639519"/>
              </p:ext>
            </p:extLst>
          </p:nvPr>
        </p:nvGraphicFramePr>
        <p:xfrm>
          <a:off x="2950797" y="4547134"/>
          <a:ext cx="1033463" cy="696913"/>
        </p:xfrm>
        <a:graphic>
          <a:graphicData uri="http://schemas.openxmlformats.org/presentationml/2006/ole">
            <mc:AlternateContent xmlns:mc="http://schemas.openxmlformats.org/markup-compatibility/2006">
              <mc:Choice xmlns:v="urn:schemas-microsoft-com:vml" Requires="v">
                <p:oleObj spid="_x0000_s5186" name="Equation" r:id="rId8" imgW="583920" imgH="393480" progId="Equation.DSMT4">
                  <p:embed/>
                </p:oleObj>
              </mc:Choice>
              <mc:Fallback>
                <p:oleObj name="Equation" r:id="rId8" imgW="583920" imgH="393480" progId="Equation.DSMT4">
                  <p:embed/>
                  <p:pic>
                    <p:nvPicPr>
                      <p:cNvPr id="7" name="Object 6">
                        <a:extLst>
                          <a:ext uri="{FF2B5EF4-FFF2-40B4-BE49-F238E27FC236}">
                            <a16:creationId xmlns:a16="http://schemas.microsoft.com/office/drawing/2014/main" id="{124B65F7-ECE5-4808-BF66-712EEAB86B82}"/>
                          </a:ext>
                        </a:extLst>
                      </p:cNvPr>
                      <p:cNvPicPr/>
                      <p:nvPr/>
                    </p:nvPicPr>
                    <p:blipFill>
                      <a:blip r:embed="rId9"/>
                      <a:stretch>
                        <a:fillRect/>
                      </a:stretch>
                    </p:blipFill>
                    <p:spPr>
                      <a:xfrm>
                        <a:off x="2950797" y="4547134"/>
                        <a:ext cx="1033463" cy="69691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04AD4BC-DD70-4AB9-B96F-5264C7E69E39}"/>
              </a:ext>
            </a:extLst>
          </p:cNvPr>
          <p:cNvGraphicFramePr>
            <a:graphicFrameLocks noChangeAspect="1"/>
          </p:cNvGraphicFramePr>
          <p:nvPr>
            <p:extLst>
              <p:ext uri="{D42A27DB-BD31-4B8C-83A1-F6EECF244321}">
                <p14:modId xmlns:p14="http://schemas.microsoft.com/office/powerpoint/2010/main" val="514785987"/>
              </p:ext>
            </p:extLst>
          </p:nvPr>
        </p:nvGraphicFramePr>
        <p:xfrm>
          <a:off x="2199383" y="1801316"/>
          <a:ext cx="1101725" cy="763588"/>
        </p:xfrm>
        <a:graphic>
          <a:graphicData uri="http://schemas.openxmlformats.org/presentationml/2006/ole">
            <mc:AlternateContent xmlns:mc="http://schemas.openxmlformats.org/markup-compatibility/2006">
              <mc:Choice xmlns:v="urn:schemas-microsoft-com:vml" Requires="v">
                <p:oleObj spid="_x0000_s5187" name="Equation" r:id="rId10" imgW="622080" imgH="431640" progId="Equation.DSMT4">
                  <p:embed/>
                </p:oleObj>
              </mc:Choice>
              <mc:Fallback>
                <p:oleObj name="Equation" r:id="rId10" imgW="622080" imgH="431640" progId="Equation.DSMT4">
                  <p:embed/>
                  <p:pic>
                    <p:nvPicPr>
                      <p:cNvPr id="5" name="Object 4">
                        <a:extLst>
                          <a:ext uri="{FF2B5EF4-FFF2-40B4-BE49-F238E27FC236}">
                            <a16:creationId xmlns:a16="http://schemas.microsoft.com/office/drawing/2014/main" id="{5A64D593-F2F9-4B12-B9CF-4D2257C36B28}"/>
                          </a:ext>
                        </a:extLst>
                      </p:cNvPr>
                      <p:cNvPicPr/>
                      <p:nvPr/>
                    </p:nvPicPr>
                    <p:blipFill>
                      <a:blip r:embed="rId11"/>
                      <a:stretch>
                        <a:fillRect/>
                      </a:stretch>
                    </p:blipFill>
                    <p:spPr>
                      <a:xfrm>
                        <a:off x="2199383" y="1801316"/>
                        <a:ext cx="1101725" cy="76358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DC84CBD-D565-421A-BD54-812D64837766}"/>
              </a:ext>
            </a:extLst>
          </p:cNvPr>
          <p:cNvGraphicFramePr>
            <a:graphicFrameLocks noChangeAspect="1"/>
          </p:cNvGraphicFramePr>
          <p:nvPr>
            <p:extLst>
              <p:ext uri="{D42A27DB-BD31-4B8C-83A1-F6EECF244321}">
                <p14:modId xmlns:p14="http://schemas.microsoft.com/office/powerpoint/2010/main" val="947112093"/>
              </p:ext>
            </p:extLst>
          </p:nvPr>
        </p:nvGraphicFramePr>
        <p:xfrm>
          <a:off x="3851920" y="1801317"/>
          <a:ext cx="1595438" cy="763587"/>
        </p:xfrm>
        <a:graphic>
          <a:graphicData uri="http://schemas.openxmlformats.org/presentationml/2006/ole">
            <mc:AlternateContent xmlns:mc="http://schemas.openxmlformats.org/markup-compatibility/2006">
              <mc:Choice xmlns:v="urn:schemas-microsoft-com:vml" Requires="v">
                <p:oleObj spid="_x0000_s5188" name="Equation" r:id="rId12" imgW="901440" imgH="431640" progId="Equation.DSMT4">
                  <p:embed/>
                </p:oleObj>
              </mc:Choice>
              <mc:Fallback>
                <p:oleObj name="Equation" r:id="rId12" imgW="901440" imgH="431640" progId="Equation.DSMT4">
                  <p:embed/>
                  <p:pic>
                    <p:nvPicPr>
                      <p:cNvPr id="8" name="Object 7">
                        <a:extLst>
                          <a:ext uri="{FF2B5EF4-FFF2-40B4-BE49-F238E27FC236}">
                            <a16:creationId xmlns:a16="http://schemas.microsoft.com/office/drawing/2014/main" id="{C04AD4BC-DD70-4AB9-B96F-5264C7E69E39}"/>
                          </a:ext>
                        </a:extLst>
                      </p:cNvPr>
                      <p:cNvPicPr/>
                      <p:nvPr/>
                    </p:nvPicPr>
                    <p:blipFill>
                      <a:blip r:embed="rId13"/>
                      <a:stretch>
                        <a:fillRect/>
                      </a:stretch>
                    </p:blipFill>
                    <p:spPr>
                      <a:xfrm>
                        <a:off x="3851920" y="1801317"/>
                        <a:ext cx="1595438" cy="76358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2E06D48-903F-4BC0-8A42-C74B9382FCB0}"/>
              </a:ext>
            </a:extLst>
          </p:cNvPr>
          <p:cNvGraphicFramePr>
            <a:graphicFrameLocks noChangeAspect="1"/>
          </p:cNvGraphicFramePr>
          <p:nvPr>
            <p:extLst>
              <p:ext uri="{D42A27DB-BD31-4B8C-83A1-F6EECF244321}">
                <p14:modId xmlns:p14="http://schemas.microsoft.com/office/powerpoint/2010/main" val="492854864"/>
              </p:ext>
            </p:extLst>
          </p:nvPr>
        </p:nvGraphicFramePr>
        <p:xfrm>
          <a:off x="2143980" y="2671416"/>
          <a:ext cx="1101884" cy="405130"/>
        </p:xfrm>
        <a:graphic>
          <a:graphicData uri="http://schemas.openxmlformats.org/presentationml/2006/ole">
            <mc:AlternateContent xmlns:mc="http://schemas.openxmlformats.org/markup-compatibility/2006">
              <mc:Choice xmlns:v="urn:schemas-microsoft-com:vml" Requires="v">
                <p:oleObj spid="_x0000_s5189" name="Equation" r:id="rId14" imgW="622080" imgH="228600" progId="Equation.DSMT4">
                  <p:embed/>
                </p:oleObj>
              </mc:Choice>
              <mc:Fallback>
                <p:oleObj name="Equation" r:id="rId14" imgW="622080" imgH="228600" progId="Equation.DSMT4">
                  <p:embed/>
                  <p:pic>
                    <p:nvPicPr>
                      <p:cNvPr id="5" name="Object 4">
                        <a:extLst>
                          <a:ext uri="{FF2B5EF4-FFF2-40B4-BE49-F238E27FC236}">
                            <a16:creationId xmlns:a16="http://schemas.microsoft.com/office/drawing/2014/main" id="{5A64D593-F2F9-4B12-B9CF-4D2257C36B28}"/>
                          </a:ext>
                        </a:extLst>
                      </p:cNvPr>
                      <p:cNvPicPr/>
                      <p:nvPr/>
                    </p:nvPicPr>
                    <p:blipFill>
                      <a:blip r:embed="rId15"/>
                      <a:stretch>
                        <a:fillRect/>
                      </a:stretch>
                    </p:blipFill>
                    <p:spPr>
                      <a:xfrm>
                        <a:off x="2143980" y="2671416"/>
                        <a:ext cx="1101884" cy="40513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EBCDED5-2C32-42CC-AC18-56B341023E24}"/>
              </a:ext>
            </a:extLst>
          </p:cNvPr>
          <p:cNvGraphicFramePr>
            <a:graphicFrameLocks noChangeAspect="1"/>
          </p:cNvGraphicFramePr>
          <p:nvPr>
            <p:extLst>
              <p:ext uri="{D42A27DB-BD31-4B8C-83A1-F6EECF244321}">
                <p14:modId xmlns:p14="http://schemas.microsoft.com/office/powerpoint/2010/main" val="1847564906"/>
              </p:ext>
            </p:extLst>
          </p:nvPr>
        </p:nvGraphicFramePr>
        <p:xfrm>
          <a:off x="3739663" y="2488799"/>
          <a:ext cx="1552417" cy="787559"/>
        </p:xfrm>
        <a:graphic>
          <a:graphicData uri="http://schemas.openxmlformats.org/presentationml/2006/ole">
            <mc:AlternateContent xmlns:mc="http://schemas.openxmlformats.org/markup-compatibility/2006">
              <mc:Choice xmlns:v="urn:schemas-microsoft-com:vml" Requires="v">
                <p:oleObj spid="_x0000_s5190" name="Equation" r:id="rId16" imgW="876240" imgH="444240" progId="Equation.DSMT4">
                  <p:embed/>
                </p:oleObj>
              </mc:Choice>
              <mc:Fallback>
                <p:oleObj name="Equation" r:id="rId16" imgW="876240" imgH="444240" progId="Equation.DSMT4">
                  <p:embed/>
                  <p:pic>
                    <p:nvPicPr>
                      <p:cNvPr id="5" name="Object 4">
                        <a:extLst>
                          <a:ext uri="{FF2B5EF4-FFF2-40B4-BE49-F238E27FC236}">
                            <a16:creationId xmlns:a16="http://schemas.microsoft.com/office/drawing/2014/main" id="{5A64D593-F2F9-4B12-B9CF-4D2257C36B28}"/>
                          </a:ext>
                        </a:extLst>
                      </p:cNvPr>
                      <p:cNvPicPr/>
                      <p:nvPr/>
                    </p:nvPicPr>
                    <p:blipFill>
                      <a:blip r:embed="rId17"/>
                      <a:stretch>
                        <a:fillRect/>
                      </a:stretch>
                    </p:blipFill>
                    <p:spPr>
                      <a:xfrm>
                        <a:off x="3739663" y="2488799"/>
                        <a:ext cx="1552417" cy="787559"/>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DEA247FC-BDB8-4C16-B984-231E80902671}"/>
              </a:ext>
            </a:extLst>
          </p:cNvPr>
          <p:cNvGraphicFramePr>
            <a:graphicFrameLocks noChangeAspect="1"/>
          </p:cNvGraphicFramePr>
          <p:nvPr>
            <p:extLst>
              <p:ext uri="{D42A27DB-BD31-4B8C-83A1-F6EECF244321}">
                <p14:modId xmlns:p14="http://schemas.microsoft.com/office/powerpoint/2010/main" val="419480718"/>
              </p:ext>
            </p:extLst>
          </p:nvPr>
        </p:nvGraphicFramePr>
        <p:xfrm>
          <a:off x="6300192" y="4591585"/>
          <a:ext cx="561975" cy="652462"/>
        </p:xfrm>
        <a:graphic>
          <a:graphicData uri="http://schemas.openxmlformats.org/presentationml/2006/ole">
            <mc:AlternateContent xmlns:mc="http://schemas.openxmlformats.org/markup-compatibility/2006">
              <mc:Choice xmlns:v="urn:schemas-microsoft-com:vml" Requires="v">
                <p:oleObj spid="_x0000_s5191" name="Equation" r:id="rId18" imgW="317160" imgH="368280" progId="Equation.DSMT4">
                  <p:embed/>
                </p:oleObj>
              </mc:Choice>
              <mc:Fallback>
                <p:oleObj name="Equation" r:id="rId18" imgW="317160" imgH="368280" progId="Equation.DSMT4">
                  <p:embed/>
                  <p:pic>
                    <p:nvPicPr>
                      <p:cNvPr id="7" name="Object 6">
                        <a:extLst>
                          <a:ext uri="{FF2B5EF4-FFF2-40B4-BE49-F238E27FC236}">
                            <a16:creationId xmlns:a16="http://schemas.microsoft.com/office/drawing/2014/main" id="{124B65F7-ECE5-4808-BF66-712EEAB86B82}"/>
                          </a:ext>
                        </a:extLst>
                      </p:cNvPr>
                      <p:cNvPicPr/>
                      <p:nvPr/>
                    </p:nvPicPr>
                    <p:blipFill>
                      <a:blip r:embed="rId19"/>
                      <a:stretch>
                        <a:fillRect/>
                      </a:stretch>
                    </p:blipFill>
                    <p:spPr>
                      <a:xfrm>
                        <a:off x="6300192" y="4591585"/>
                        <a:ext cx="561975" cy="65246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B32344F-3CE1-4452-BA89-84E07E6505A0}"/>
              </a:ext>
            </a:extLst>
          </p:cNvPr>
          <p:cNvGraphicFramePr>
            <a:graphicFrameLocks noChangeAspect="1"/>
          </p:cNvGraphicFramePr>
          <p:nvPr>
            <p:extLst>
              <p:ext uri="{D42A27DB-BD31-4B8C-83A1-F6EECF244321}">
                <p14:modId xmlns:p14="http://schemas.microsoft.com/office/powerpoint/2010/main" val="3801434783"/>
              </p:ext>
            </p:extLst>
          </p:nvPr>
        </p:nvGraphicFramePr>
        <p:xfrm>
          <a:off x="3065022" y="5364163"/>
          <a:ext cx="1930400" cy="404812"/>
        </p:xfrm>
        <a:graphic>
          <a:graphicData uri="http://schemas.openxmlformats.org/presentationml/2006/ole">
            <mc:AlternateContent xmlns:mc="http://schemas.openxmlformats.org/markup-compatibility/2006">
              <mc:Choice xmlns:v="urn:schemas-microsoft-com:vml" Requires="v">
                <p:oleObj spid="_x0000_s5192" name="Equation" r:id="rId20" imgW="1091880" imgH="228600" progId="Equation.DSMT4">
                  <p:embed/>
                </p:oleObj>
              </mc:Choice>
              <mc:Fallback>
                <p:oleObj name="Equation" r:id="rId20" imgW="1091880" imgH="228600" progId="Equation.DSMT4">
                  <p:embed/>
                  <p:pic>
                    <p:nvPicPr>
                      <p:cNvPr id="7" name="Object 6">
                        <a:extLst>
                          <a:ext uri="{FF2B5EF4-FFF2-40B4-BE49-F238E27FC236}">
                            <a16:creationId xmlns:a16="http://schemas.microsoft.com/office/drawing/2014/main" id="{124B65F7-ECE5-4808-BF66-712EEAB86B82}"/>
                          </a:ext>
                        </a:extLst>
                      </p:cNvPr>
                      <p:cNvPicPr/>
                      <p:nvPr/>
                    </p:nvPicPr>
                    <p:blipFill>
                      <a:blip r:embed="rId21"/>
                      <a:stretch>
                        <a:fillRect/>
                      </a:stretch>
                    </p:blipFill>
                    <p:spPr>
                      <a:xfrm>
                        <a:off x="3065022" y="5364163"/>
                        <a:ext cx="1930400" cy="4048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463C0FE-01A0-4A6B-8070-5BBF1D063F97}"/>
              </a:ext>
            </a:extLst>
          </p:cNvPr>
          <p:cNvGraphicFramePr>
            <a:graphicFrameLocks noChangeAspect="1"/>
          </p:cNvGraphicFramePr>
          <p:nvPr>
            <p:extLst>
              <p:ext uri="{D42A27DB-BD31-4B8C-83A1-F6EECF244321}">
                <p14:modId xmlns:p14="http://schemas.microsoft.com/office/powerpoint/2010/main" val="1851116053"/>
              </p:ext>
            </p:extLst>
          </p:nvPr>
        </p:nvGraphicFramePr>
        <p:xfrm>
          <a:off x="5436096" y="5162988"/>
          <a:ext cx="1974850" cy="696913"/>
        </p:xfrm>
        <a:graphic>
          <a:graphicData uri="http://schemas.openxmlformats.org/presentationml/2006/ole">
            <mc:AlternateContent xmlns:mc="http://schemas.openxmlformats.org/markup-compatibility/2006">
              <mc:Choice xmlns:v="urn:schemas-microsoft-com:vml" Requires="v">
                <p:oleObj spid="_x0000_s5193" name="Equation" r:id="rId22" imgW="1117440" imgH="393480" progId="Equation.DSMT4">
                  <p:embed/>
                </p:oleObj>
              </mc:Choice>
              <mc:Fallback>
                <p:oleObj name="Equation" r:id="rId22" imgW="1117440" imgH="393480" progId="Equation.DSMT4">
                  <p:embed/>
                  <p:pic>
                    <p:nvPicPr>
                      <p:cNvPr id="13" name="Object 12">
                        <a:extLst>
                          <a:ext uri="{FF2B5EF4-FFF2-40B4-BE49-F238E27FC236}">
                            <a16:creationId xmlns:a16="http://schemas.microsoft.com/office/drawing/2014/main" id="{BB32344F-3CE1-4452-BA89-84E07E6505A0}"/>
                          </a:ext>
                        </a:extLst>
                      </p:cNvPr>
                      <p:cNvPicPr/>
                      <p:nvPr/>
                    </p:nvPicPr>
                    <p:blipFill>
                      <a:blip r:embed="rId23"/>
                      <a:stretch>
                        <a:fillRect/>
                      </a:stretch>
                    </p:blipFill>
                    <p:spPr>
                      <a:xfrm>
                        <a:off x="5436096" y="5162988"/>
                        <a:ext cx="1974850" cy="69691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108A8480-277F-40F2-BD22-3383FE035D47}"/>
              </a:ext>
            </a:extLst>
          </p:cNvPr>
          <p:cNvGraphicFramePr>
            <a:graphicFrameLocks noChangeAspect="1"/>
          </p:cNvGraphicFramePr>
          <p:nvPr>
            <p:extLst>
              <p:ext uri="{D42A27DB-BD31-4B8C-83A1-F6EECF244321}">
                <p14:modId xmlns:p14="http://schemas.microsoft.com/office/powerpoint/2010/main" val="2311323383"/>
              </p:ext>
            </p:extLst>
          </p:nvPr>
        </p:nvGraphicFramePr>
        <p:xfrm>
          <a:off x="5940152" y="1801813"/>
          <a:ext cx="2000250" cy="763587"/>
        </p:xfrm>
        <a:graphic>
          <a:graphicData uri="http://schemas.openxmlformats.org/presentationml/2006/ole">
            <mc:AlternateContent xmlns:mc="http://schemas.openxmlformats.org/markup-compatibility/2006">
              <mc:Choice xmlns:v="urn:schemas-microsoft-com:vml" Requires="v">
                <p:oleObj spid="_x0000_s5194" name="Equation" r:id="rId24" imgW="1130040" imgH="431640" progId="Equation.DSMT4">
                  <p:embed/>
                </p:oleObj>
              </mc:Choice>
              <mc:Fallback>
                <p:oleObj name="Equation" r:id="rId24" imgW="1130040" imgH="431640" progId="Equation.DSMT4">
                  <p:embed/>
                  <p:pic>
                    <p:nvPicPr>
                      <p:cNvPr id="9" name="Object 8">
                        <a:extLst>
                          <a:ext uri="{FF2B5EF4-FFF2-40B4-BE49-F238E27FC236}">
                            <a16:creationId xmlns:a16="http://schemas.microsoft.com/office/drawing/2014/main" id="{2DC84CBD-D565-421A-BD54-812D64837766}"/>
                          </a:ext>
                        </a:extLst>
                      </p:cNvPr>
                      <p:cNvPicPr/>
                      <p:nvPr/>
                    </p:nvPicPr>
                    <p:blipFill>
                      <a:blip r:embed="rId25"/>
                      <a:stretch>
                        <a:fillRect/>
                      </a:stretch>
                    </p:blipFill>
                    <p:spPr>
                      <a:xfrm>
                        <a:off x="5940152" y="1801813"/>
                        <a:ext cx="2000250" cy="763587"/>
                      </a:xfrm>
                      <a:prstGeom prst="rect">
                        <a:avLst/>
                      </a:prstGeom>
                    </p:spPr>
                  </p:pic>
                </p:oleObj>
              </mc:Fallback>
            </mc:AlternateContent>
          </a:graphicData>
        </a:graphic>
      </p:graphicFrame>
    </p:spTree>
    <p:extLst>
      <p:ext uri="{BB962C8B-B14F-4D97-AF65-F5344CB8AC3E}">
        <p14:creationId xmlns:p14="http://schemas.microsoft.com/office/powerpoint/2010/main" val="2527834518"/>
      </p:ext>
    </p:extLst>
  </p:cSld>
  <p:clrMapOvr>
    <a:masterClrMapping/>
  </p:clrMapOvr>
  <mc:AlternateContent xmlns:mc="http://schemas.openxmlformats.org/markup-compatibility/2006" xmlns:p14="http://schemas.microsoft.com/office/powerpoint/2010/main">
    <mc:Choice Requires="p14">
      <p:transition spd="slow" p14:dur="2000" advTm="26395"/>
    </mc:Choice>
    <mc:Fallback xmlns="">
      <p:transition spd="slow" advTm="2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Issues with these implementations</a:t>
            </a:r>
          </a:p>
        </p:txBody>
      </p:sp>
      <p:sp>
        <p:nvSpPr>
          <p:cNvPr id="3" name="Content Placeholder 2"/>
          <p:cNvSpPr>
            <a:spLocks noGrp="1"/>
          </p:cNvSpPr>
          <p:nvPr>
            <p:ph idx="1"/>
          </p:nvPr>
        </p:nvSpPr>
        <p:spPr/>
        <p:txBody>
          <a:bodyPr/>
          <a:lstStyle/>
          <a:p>
            <a:r>
              <a:rPr lang="en-US" dirty="0"/>
              <a:t>The formulas using binomial coefficients or the factorials or ratios of products are non-starters</a:t>
            </a:r>
          </a:p>
          <a:p>
            <a:pPr lvl="1"/>
            <a:r>
              <a:rPr lang="en-US" dirty="0"/>
              <a:t>It is very difficult and expensive to ensure that overflow occurs in neither the numerator or denominator</a:t>
            </a:r>
          </a:p>
          <a:p>
            <a:r>
              <a:rPr lang="en-US" dirty="0"/>
              <a:t>The formula                             can be very expensive</a:t>
            </a:r>
          </a:p>
          <a:p>
            <a:endParaRPr lang="en-US" dirty="0"/>
          </a:p>
          <a:p>
            <a:pPr lvl="1"/>
            <a:r>
              <a:rPr lang="en-US" dirty="0"/>
              <a:t>With the recursive algorithm, it is exponentially slow</a:t>
            </a:r>
          </a:p>
          <a:p>
            <a:pPr lvl="1"/>
            <a:r>
              <a:rPr lang="en-US" dirty="0"/>
              <a:t>With the array, if you double </a:t>
            </a:r>
            <a:r>
              <a:rPr lang="en-US" i="1" dirty="0">
                <a:latin typeface="Times New Roman" panose="02020603050405020304" pitchFamily="18" charset="0"/>
                <a:cs typeface="Times New Roman" panose="02020603050405020304" pitchFamily="18" charset="0"/>
              </a:rPr>
              <a:t>n</a:t>
            </a:r>
            <a:r>
              <a:rPr lang="en-US" dirty="0"/>
              <a:t>, it takes four times longer to run</a:t>
            </a:r>
          </a:p>
          <a:p>
            <a:endParaRPr lang="en-US" dirty="0"/>
          </a:p>
          <a:p>
            <a:r>
              <a:rPr lang="en-US" dirty="0"/>
              <a:t>Can we do something with the formula                        ?</a:t>
            </a:r>
          </a:p>
          <a:p>
            <a:pPr lvl="1"/>
            <a:r>
              <a:rPr lang="en-US" dirty="0"/>
              <a:t>We could find </a:t>
            </a:r>
            <a:r>
              <a:rPr lang="en-US" dirty="0" err="1">
                <a:latin typeface="Times New Roman" panose="02020603050405020304" pitchFamily="18" charset="0"/>
                <a:cs typeface="Times New Roman" panose="02020603050405020304" pitchFamily="18" charset="0"/>
              </a:rPr>
              <a:t>gcd</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+ 1, </a:t>
            </a:r>
            <a:r>
              <a:rPr lang="en-US" i="1" dirty="0">
                <a:latin typeface="Times New Roman" panose="02020603050405020304" pitchFamily="18" charset="0"/>
                <a:cs typeface="Times New Roman" panose="02020603050405020304" pitchFamily="18" charset="0"/>
              </a:rPr>
              <a:t>C</a:t>
            </a:r>
            <a:r>
              <a:rPr lang="en-US" i="1" baseline="-25000"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 – 1</a:t>
            </a:r>
            <a:r>
              <a:rPr lang="en-US" dirty="0">
                <a:latin typeface="Times New Roman" panose="02020603050405020304" pitchFamily="18" charset="0"/>
                <a:cs typeface="Times New Roman" panose="02020603050405020304" pitchFamily="18" charset="0"/>
              </a:rPr>
              <a:t>)</a:t>
            </a:r>
          </a:p>
          <a:p>
            <a:pPr lvl="1"/>
            <a:r>
              <a:rPr lang="en-US" dirty="0"/>
              <a:t>Fortunately, we observe at least one of these is an integer: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6" name="Object 5">
            <a:extLst>
              <a:ext uri="{FF2B5EF4-FFF2-40B4-BE49-F238E27FC236}">
                <a16:creationId xmlns:a16="http://schemas.microsoft.com/office/drawing/2014/main" id="{602DE876-DA61-46FB-B602-998B9444CF43}"/>
              </a:ext>
            </a:extLst>
          </p:cNvPr>
          <p:cNvGraphicFramePr>
            <a:graphicFrameLocks noChangeAspect="1"/>
          </p:cNvGraphicFramePr>
          <p:nvPr>
            <p:extLst>
              <p:ext uri="{D42A27DB-BD31-4B8C-83A1-F6EECF244321}">
                <p14:modId xmlns:p14="http://schemas.microsoft.com/office/powerpoint/2010/main" val="3789582374"/>
              </p:ext>
            </p:extLst>
          </p:nvPr>
        </p:nvGraphicFramePr>
        <p:xfrm>
          <a:off x="2322534" y="2800934"/>
          <a:ext cx="1711325" cy="698500"/>
        </p:xfrm>
        <a:graphic>
          <a:graphicData uri="http://schemas.openxmlformats.org/presentationml/2006/ole">
            <mc:AlternateContent xmlns:mc="http://schemas.openxmlformats.org/markup-compatibility/2006">
              <mc:Choice xmlns:v="urn:schemas-microsoft-com:vml" Requires="v">
                <p:oleObj spid="_x0000_s13344" name="Equation" r:id="rId6" imgW="965160" imgH="393480" progId="Equation.DSMT4">
                  <p:embed/>
                </p:oleObj>
              </mc:Choice>
              <mc:Fallback>
                <p:oleObj name="Equation" r:id="rId6" imgW="965160" imgH="393480" progId="Equation.DSMT4">
                  <p:embed/>
                  <p:pic>
                    <p:nvPicPr>
                      <p:cNvPr id="6" name="Object 5">
                        <a:extLst>
                          <a:ext uri="{FF2B5EF4-FFF2-40B4-BE49-F238E27FC236}">
                            <a16:creationId xmlns:a16="http://schemas.microsoft.com/office/drawing/2014/main" id="{602DE876-DA61-46FB-B602-998B9444CF43}"/>
                          </a:ext>
                        </a:extLst>
                      </p:cNvPr>
                      <p:cNvPicPr/>
                      <p:nvPr/>
                    </p:nvPicPr>
                    <p:blipFill>
                      <a:blip r:embed="rId7"/>
                      <a:stretch>
                        <a:fillRect/>
                      </a:stretch>
                    </p:blipFill>
                    <p:spPr>
                      <a:xfrm>
                        <a:off x="2322534" y="2800934"/>
                        <a:ext cx="1711325" cy="6985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463C0FE-01A0-4A6B-8070-5BBF1D063F97}"/>
              </a:ext>
            </a:extLst>
          </p:cNvPr>
          <p:cNvGraphicFramePr>
            <a:graphicFrameLocks noChangeAspect="1"/>
          </p:cNvGraphicFramePr>
          <p:nvPr>
            <p:extLst>
              <p:ext uri="{D42A27DB-BD31-4B8C-83A1-F6EECF244321}">
                <p14:modId xmlns:p14="http://schemas.microsoft.com/office/powerpoint/2010/main" val="838448923"/>
              </p:ext>
            </p:extLst>
          </p:nvPr>
        </p:nvGraphicFramePr>
        <p:xfrm>
          <a:off x="5283454" y="4552261"/>
          <a:ext cx="1436687" cy="696913"/>
        </p:xfrm>
        <a:graphic>
          <a:graphicData uri="http://schemas.openxmlformats.org/presentationml/2006/ole">
            <mc:AlternateContent xmlns:mc="http://schemas.openxmlformats.org/markup-compatibility/2006">
              <mc:Choice xmlns:v="urn:schemas-microsoft-com:vml" Requires="v">
                <p:oleObj spid="_x0000_s13345" name="Equation" r:id="rId8" imgW="812520" imgH="393480" progId="Equation.DSMT4">
                  <p:embed/>
                </p:oleObj>
              </mc:Choice>
              <mc:Fallback>
                <p:oleObj name="Equation" r:id="rId8" imgW="812520" imgH="393480" progId="Equation.DSMT4">
                  <p:embed/>
                  <p:pic>
                    <p:nvPicPr>
                      <p:cNvPr id="14" name="Object 13">
                        <a:extLst>
                          <a:ext uri="{FF2B5EF4-FFF2-40B4-BE49-F238E27FC236}">
                            <a16:creationId xmlns:a16="http://schemas.microsoft.com/office/drawing/2014/main" id="{F463C0FE-01A0-4A6B-8070-5BBF1D063F97}"/>
                          </a:ext>
                        </a:extLst>
                      </p:cNvPr>
                      <p:cNvPicPr/>
                      <p:nvPr/>
                    </p:nvPicPr>
                    <p:blipFill>
                      <a:blip r:embed="rId9"/>
                      <a:stretch>
                        <a:fillRect/>
                      </a:stretch>
                    </p:blipFill>
                    <p:spPr>
                      <a:xfrm>
                        <a:off x="5283454" y="4552261"/>
                        <a:ext cx="1436687" cy="69691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286EA40-12C9-4F70-9D38-7E503AA9E5B5}"/>
              </a:ext>
            </a:extLst>
          </p:cNvPr>
          <p:cNvGraphicFramePr>
            <a:graphicFrameLocks noChangeAspect="1"/>
          </p:cNvGraphicFramePr>
          <p:nvPr>
            <p:extLst>
              <p:ext uri="{D42A27DB-BD31-4B8C-83A1-F6EECF244321}">
                <p14:modId xmlns:p14="http://schemas.microsoft.com/office/powerpoint/2010/main" val="2721652109"/>
              </p:ext>
            </p:extLst>
          </p:nvPr>
        </p:nvGraphicFramePr>
        <p:xfrm>
          <a:off x="2898002" y="5799932"/>
          <a:ext cx="560387" cy="652462"/>
        </p:xfrm>
        <a:graphic>
          <a:graphicData uri="http://schemas.openxmlformats.org/presentationml/2006/ole">
            <mc:AlternateContent xmlns:mc="http://schemas.openxmlformats.org/markup-compatibility/2006">
              <mc:Choice xmlns:v="urn:schemas-microsoft-com:vml" Requires="v">
                <p:oleObj spid="_x0000_s13346" name="Equation" r:id="rId10" imgW="317160" imgH="368280" progId="Equation.DSMT4">
                  <p:embed/>
                </p:oleObj>
              </mc:Choice>
              <mc:Fallback>
                <p:oleObj name="Equation" r:id="rId10" imgW="317160" imgH="368280" progId="Equation.DSMT4">
                  <p:embed/>
                  <p:pic>
                    <p:nvPicPr>
                      <p:cNvPr id="14" name="Object 13">
                        <a:extLst>
                          <a:ext uri="{FF2B5EF4-FFF2-40B4-BE49-F238E27FC236}">
                            <a16:creationId xmlns:a16="http://schemas.microsoft.com/office/drawing/2014/main" id="{F463C0FE-01A0-4A6B-8070-5BBF1D063F97}"/>
                          </a:ext>
                        </a:extLst>
                      </p:cNvPr>
                      <p:cNvPicPr/>
                      <p:nvPr/>
                    </p:nvPicPr>
                    <p:blipFill>
                      <a:blip r:embed="rId11"/>
                      <a:stretch>
                        <a:fillRect/>
                      </a:stretch>
                    </p:blipFill>
                    <p:spPr>
                      <a:xfrm>
                        <a:off x="2898002" y="5799932"/>
                        <a:ext cx="560387" cy="65246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C601D405-7EAA-40EC-BA7F-183A1FCE01D5}"/>
              </a:ext>
            </a:extLst>
          </p:cNvPr>
          <p:cNvGraphicFramePr>
            <a:graphicFrameLocks noChangeAspect="1"/>
          </p:cNvGraphicFramePr>
          <p:nvPr>
            <p:extLst>
              <p:ext uri="{D42A27DB-BD31-4B8C-83A1-F6EECF244321}">
                <p14:modId xmlns:p14="http://schemas.microsoft.com/office/powerpoint/2010/main" val="527048655"/>
              </p:ext>
            </p:extLst>
          </p:nvPr>
        </p:nvGraphicFramePr>
        <p:xfrm>
          <a:off x="3679825" y="5802313"/>
          <a:ext cx="650875" cy="652462"/>
        </p:xfrm>
        <a:graphic>
          <a:graphicData uri="http://schemas.openxmlformats.org/presentationml/2006/ole">
            <mc:AlternateContent xmlns:mc="http://schemas.openxmlformats.org/markup-compatibility/2006">
              <mc:Choice xmlns:v="urn:schemas-microsoft-com:vml" Requires="v">
                <p:oleObj spid="_x0000_s13347" name="Equation" r:id="rId12" imgW="368280" imgH="368280" progId="Equation.DSMT4">
                  <p:embed/>
                </p:oleObj>
              </mc:Choice>
              <mc:Fallback>
                <p:oleObj name="Equation" r:id="rId12" imgW="368280" imgH="368280" progId="Equation.DSMT4">
                  <p:embed/>
                  <p:pic>
                    <p:nvPicPr>
                      <p:cNvPr id="15" name="Object 14">
                        <a:extLst>
                          <a:ext uri="{FF2B5EF4-FFF2-40B4-BE49-F238E27FC236}">
                            <a16:creationId xmlns:a16="http://schemas.microsoft.com/office/drawing/2014/main" id="{6286EA40-12C9-4F70-9D38-7E503AA9E5B5}"/>
                          </a:ext>
                        </a:extLst>
                      </p:cNvPr>
                      <p:cNvPicPr/>
                      <p:nvPr/>
                    </p:nvPicPr>
                    <p:blipFill>
                      <a:blip r:embed="rId13"/>
                      <a:stretch>
                        <a:fillRect/>
                      </a:stretch>
                    </p:blipFill>
                    <p:spPr>
                      <a:xfrm>
                        <a:off x="3679825" y="5802313"/>
                        <a:ext cx="650875" cy="65246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3AEB50B5-3B4F-4B48-B5B1-5B1922830A9A}"/>
              </a:ext>
            </a:extLst>
          </p:cNvPr>
          <p:cNvGraphicFramePr>
            <a:graphicFrameLocks noChangeAspect="1"/>
          </p:cNvGraphicFramePr>
          <p:nvPr>
            <p:extLst>
              <p:ext uri="{D42A27DB-BD31-4B8C-83A1-F6EECF244321}">
                <p14:modId xmlns:p14="http://schemas.microsoft.com/office/powerpoint/2010/main" val="4155736751"/>
              </p:ext>
            </p:extLst>
          </p:nvPr>
        </p:nvGraphicFramePr>
        <p:xfrm>
          <a:off x="4505325" y="5803900"/>
          <a:ext cx="649288" cy="652463"/>
        </p:xfrm>
        <a:graphic>
          <a:graphicData uri="http://schemas.openxmlformats.org/presentationml/2006/ole">
            <mc:AlternateContent xmlns:mc="http://schemas.openxmlformats.org/markup-compatibility/2006">
              <mc:Choice xmlns:v="urn:schemas-microsoft-com:vml" Requires="v">
                <p:oleObj spid="_x0000_s13348" name="Equation" r:id="rId14" imgW="368280" imgH="368280" progId="Equation.DSMT4">
                  <p:embed/>
                </p:oleObj>
              </mc:Choice>
              <mc:Fallback>
                <p:oleObj name="Equation" r:id="rId14" imgW="368280" imgH="368280" progId="Equation.DSMT4">
                  <p:embed/>
                  <p:pic>
                    <p:nvPicPr>
                      <p:cNvPr id="16" name="Object 15">
                        <a:extLst>
                          <a:ext uri="{FF2B5EF4-FFF2-40B4-BE49-F238E27FC236}">
                            <a16:creationId xmlns:a16="http://schemas.microsoft.com/office/drawing/2014/main" id="{C601D405-7EAA-40EC-BA7F-183A1FCE01D5}"/>
                          </a:ext>
                        </a:extLst>
                      </p:cNvPr>
                      <p:cNvPicPr/>
                      <p:nvPr/>
                    </p:nvPicPr>
                    <p:blipFill>
                      <a:blip r:embed="rId15"/>
                      <a:stretch>
                        <a:fillRect/>
                      </a:stretch>
                    </p:blipFill>
                    <p:spPr>
                      <a:xfrm>
                        <a:off x="4505325" y="5803900"/>
                        <a:ext cx="649288" cy="652463"/>
                      </a:xfrm>
                      <a:prstGeom prst="rect">
                        <a:avLst/>
                      </a:prstGeom>
                    </p:spPr>
                  </p:pic>
                </p:oleObj>
              </mc:Fallback>
            </mc:AlternateContent>
          </a:graphicData>
        </a:graphic>
      </p:graphicFrame>
    </p:spTree>
    <p:extLst>
      <p:ext uri="{BB962C8B-B14F-4D97-AF65-F5344CB8AC3E}">
        <p14:creationId xmlns:p14="http://schemas.microsoft.com/office/powerpoint/2010/main" val="1844121606"/>
      </p:ext>
    </p:extLst>
  </p:cSld>
  <p:clrMapOvr>
    <a:masterClrMapping/>
  </p:clrMapOvr>
  <mc:AlternateContent xmlns:mc="http://schemas.openxmlformats.org/markup-compatibility/2006" xmlns:p14="http://schemas.microsoft.com/office/powerpoint/2010/main">
    <mc:Choice Requires="p14">
      <p:transition spd="slow" p14:dur="2000" advTm="26395"/>
    </mc:Choice>
    <mc:Fallback xmlns="">
      <p:transition spd="slow" advTm="2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Look at the definition of the Catalan numbers and their application</a:t>
            </a:r>
          </a:p>
          <a:p>
            <a:pPr lvl="1"/>
            <a:r>
              <a:rPr lang="en-US" dirty="0"/>
              <a:t>Consider the various formulas for these numbers</a:t>
            </a:r>
          </a:p>
          <a:p>
            <a:pPr lvl="1"/>
            <a:r>
              <a:rPr lang="en-US" dirty="0"/>
              <a:t>Implement these formulas in C++</a:t>
            </a:r>
          </a:p>
          <a:p>
            <a:pPr lvl="1"/>
            <a:r>
              <a:rPr lang="en-US" dirty="0"/>
              <a:t>Observe that:</a:t>
            </a:r>
          </a:p>
          <a:p>
            <a:pPr lvl="2"/>
            <a:r>
              <a:rPr lang="en-US" dirty="0"/>
              <a:t>Some formulas are incredibly (exponentially) slow</a:t>
            </a:r>
          </a:p>
          <a:p>
            <a:pPr lvl="2"/>
            <a:r>
              <a:rPr lang="en-US" dirty="0"/>
              <a:t>Others are just slow</a:t>
            </a:r>
          </a:p>
          <a:p>
            <a:pPr lvl="2"/>
            <a:r>
              <a:rPr lang="en-US" dirty="0"/>
              <a:t>Most result in overflow</a:t>
            </a:r>
          </a:p>
          <a:p>
            <a:pPr lvl="2"/>
            <a:r>
              <a:rPr lang="en-US" dirty="0"/>
              <a:t>The most efficient algorithm is the last formula listed</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47319"/>
    </mc:Choice>
    <mc:Fallback xmlns="">
      <p:transition spd="slow" advTm="4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Optimal implementation</a:t>
            </a:r>
          </a:p>
        </p:txBody>
      </p:sp>
      <p:sp>
        <p:nvSpPr>
          <p:cNvPr id="3" name="Content Placeholder 2"/>
          <p:cNvSpPr>
            <a:spLocks noGrp="1"/>
          </p:cNvSpPr>
          <p:nvPr>
            <p:ph idx="1"/>
          </p:nvPr>
        </p:nvSpPr>
        <p:spPr>
          <a:xfrm>
            <a:off x="457200" y="1124744"/>
            <a:ext cx="8229600" cy="4525963"/>
          </a:xfrm>
        </p:spPr>
        <p:txBody>
          <a:bodyPr>
            <a:noAutofit/>
          </a:bodyPr>
          <a:lstStyle/>
          <a:p>
            <a:pPr marL="857250" lvl="2" indent="0">
              <a:buNone/>
            </a:pPr>
            <a:r>
              <a:rPr lang="en-CA" sz="1200" dirty="0">
                <a:latin typeface="Consolas" panose="020B0609020204030204" pitchFamily="49" charset="0"/>
              </a:rPr>
              <a:t>unsigned long C( unsigned long n ) {</a:t>
            </a:r>
          </a:p>
          <a:p>
            <a:pPr marL="857250" lvl="2" indent="0">
              <a:buNone/>
            </a:pPr>
            <a:r>
              <a:rPr lang="en-CA" sz="1200" dirty="0">
                <a:latin typeface="Consolas" panose="020B0609020204030204" pitchFamily="49" charset="0"/>
              </a:rPr>
              <a:t>    assert( n &lt;= 36 );</a:t>
            </a:r>
          </a:p>
          <a:p>
            <a:pPr marL="857250" lvl="2" indent="0">
              <a:buNone/>
            </a:pPr>
            <a:r>
              <a:rPr lang="en-CA" sz="1200" dirty="0">
                <a:latin typeface="Consolas" panose="020B0609020204030204" pitchFamily="49" charset="0"/>
              </a:rPr>
              <a:t>    unsigned long result{ 1 };</a:t>
            </a:r>
          </a:p>
          <a:p>
            <a:pPr marL="857250" lvl="2" indent="0">
              <a:buNone/>
            </a:pPr>
            <a:endParaRPr lang="en-CA" sz="1200" dirty="0">
              <a:latin typeface="Consolas" panose="020B0609020204030204" pitchFamily="49" charset="0"/>
            </a:endParaRPr>
          </a:p>
          <a:p>
            <a:pPr marL="857250" lvl="2" indent="0">
              <a:buNone/>
            </a:pPr>
            <a:r>
              <a:rPr lang="en-CA" sz="1200" dirty="0">
                <a:latin typeface="Consolas" panose="020B0609020204030204" pitchFamily="49" charset="0"/>
              </a:rPr>
              <a:t>    for ( unsigned int k{ 1 }; k &lt;= n; ++k ) {</a:t>
            </a:r>
          </a:p>
          <a:p>
            <a:pPr marL="857250" lvl="2" indent="0">
              <a:buNone/>
            </a:pPr>
            <a:r>
              <a:rPr lang="en-CA" sz="1200" dirty="0">
                <a:latin typeface="Consolas" panose="020B0609020204030204" pitchFamily="49" charset="0"/>
              </a:rPr>
              <a:t>        unsigned long </a:t>
            </a:r>
            <a:r>
              <a:rPr lang="en-CA" sz="1200" dirty="0" err="1">
                <a:latin typeface="Consolas" panose="020B0609020204030204" pitchFamily="49" charset="0"/>
              </a:rPr>
              <a:t>numer</a:t>
            </a:r>
            <a:r>
              <a:rPr lang="en-CA" sz="1200" dirty="0">
                <a:latin typeface="Consolas" panose="020B0609020204030204" pitchFamily="49" charset="0"/>
              </a:rPr>
              <a:t>{ 2*(2*k - 1) };</a:t>
            </a:r>
          </a:p>
          <a:p>
            <a:pPr marL="857250" lvl="2" indent="0">
              <a:buNone/>
            </a:pPr>
            <a:r>
              <a:rPr lang="en-CA" sz="1200" dirty="0">
                <a:latin typeface="Consolas" panose="020B0609020204030204" pitchFamily="49" charset="0"/>
              </a:rPr>
              <a:t>        unsigned long </a:t>
            </a:r>
            <a:r>
              <a:rPr lang="en-CA" sz="1200" dirty="0" err="1">
                <a:latin typeface="Consolas" panose="020B0609020204030204" pitchFamily="49" charset="0"/>
              </a:rPr>
              <a:t>denom</a:t>
            </a:r>
            <a:r>
              <a:rPr lang="en-CA" sz="1200" dirty="0">
                <a:latin typeface="Consolas" panose="020B0609020204030204" pitchFamily="49" charset="0"/>
              </a:rPr>
              <a:t>{ k + 1 };</a:t>
            </a:r>
          </a:p>
          <a:p>
            <a:pPr marL="857250" lvl="2" indent="0">
              <a:buNone/>
            </a:pPr>
            <a:endParaRPr lang="en-CA" sz="1200" dirty="0">
              <a:latin typeface="Consolas" panose="020B0609020204030204" pitchFamily="49" charset="0"/>
            </a:endParaRPr>
          </a:p>
          <a:p>
            <a:pPr marL="857250" lvl="2" indent="0">
              <a:buNone/>
            </a:pPr>
            <a:r>
              <a:rPr lang="en-CA" sz="1200" dirty="0">
                <a:latin typeface="Consolas" panose="020B0609020204030204" pitchFamily="49" charset="0"/>
              </a:rPr>
              <a:t>        if ( denom%2 == 0 ) {</a:t>
            </a:r>
          </a:p>
          <a:p>
            <a:pPr marL="857250" lvl="2" indent="0">
              <a:buNone/>
            </a:pPr>
            <a:r>
              <a:rPr lang="en-CA" sz="1200" dirty="0">
                <a:latin typeface="Consolas" panose="020B0609020204030204" pitchFamily="49" charset="0"/>
              </a:rPr>
              <a:t>            </a:t>
            </a:r>
            <a:r>
              <a:rPr lang="en-CA" sz="1200" dirty="0" err="1">
                <a:latin typeface="Consolas" panose="020B0609020204030204" pitchFamily="49" charset="0"/>
              </a:rPr>
              <a:t>numer</a:t>
            </a:r>
            <a:r>
              <a:rPr lang="en-CA" sz="1200" dirty="0">
                <a:latin typeface="Consolas" panose="020B0609020204030204" pitchFamily="49" charset="0"/>
              </a:rPr>
              <a:t> /= 2;</a:t>
            </a:r>
          </a:p>
          <a:p>
            <a:pPr marL="857250" lvl="2" indent="0">
              <a:buNone/>
            </a:pPr>
            <a:r>
              <a:rPr lang="en-CA" sz="1200" dirty="0">
                <a:latin typeface="Consolas" panose="020B0609020204030204" pitchFamily="49" charset="0"/>
              </a:rPr>
              <a:t>            </a:t>
            </a:r>
            <a:r>
              <a:rPr lang="en-CA" sz="1200" dirty="0" err="1">
                <a:latin typeface="Consolas" panose="020B0609020204030204" pitchFamily="49" charset="0"/>
              </a:rPr>
              <a:t>denom</a:t>
            </a:r>
            <a:r>
              <a:rPr lang="en-CA" sz="1200" dirty="0">
                <a:latin typeface="Consolas" panose="020B0609020204030204" pitchFamily="49" charset="0"/>
              </a:rPr>
              <a:t> /= 2;</a:t>
            </a:r>
          </a:p>
          <a:p>
            <a:pPr marL="857250" lvl="2" indent="0">
              <a:buNone/>
            </a:pPr>
            <a:r>
              <a:rPr lang="en-CA" sz="1200" dirty="0">
                <a:latin typeface="Consolas" panose="020B0609020204030204" pitchFamily="49" charset="0"/>
              </a:rPr>
              <a:t>        }</a:t>
            </a:r>
          </a:p>
          <a:p>
            <a:pPr marL="857250" lvl="2" indent="0">
              <a:buNone/>
            </a:pPr>
            <a:endParaRPr lang="en-CA" sz="1200" dirty="0">
              <a:latin typeface="Consolas" panose="020B0609020204030204" pitchFamily="49" charset="0"/>
            </a:endParaRPr>
          </a:p>
          <a:p>
            <a:pPr marL="857250" lvl="2" indent="0">
              <a:buNone/>
            </a:pPr>
            <a:r>
              <a:rPr lang="en-CA" sz="1200" dirty="0">
                <a:latin typeface="Consolas" panose="020B0609020204030204" pitchFamily="49" charset="0"/>
              </a:rPr>
              <a:t>        if ( (numer%3 == 0) &amp;&amp; (denom%3 == 0) ) {</a:t>
            </a:r>
          </a:p>
          <a:p>
            <a:pPr marL="857250" lvl="2" indent="0">
              <a:buNone/>
            </a:pPr>
            <a:r>
              <a:rPr lang="en-CA" sz="1200" dirty="0">
                <a:latin typeface="Consolas" panose="020B0609020204030204" pitchFamily="49" charset="0"/>
              </a:rPr>
              <a:t>            </a:t>
            </a:r>
            <a:r>
              <a:rPr lang="en-CA" sz="1200" dirty="0" err="1">
                <a:latin typeface="Consolas" panose="020B0609020204030204" pitchFamily="49" charset="0"/>
              </a:rPr>
              <a:t>numer</a:t>
            </a:r>
            <a:r>
              <a:rPr lang="en-CA" sz="1200" dirty="0">
                <a:latin typeface="Consolas" panose="020B0609020204030204" pitchFamily="49" charset="0"/>
              </a:rPr>
              <a:t> /= 3;</a:t>
            </a:r>
          </a:p>
          <a:p>
            <a:pPr marL="857250" lvl="2" indent="0">
              <a:buNone/>
            </a:pPr>
            <a:r>
              <a:rPr lang="en-CA" sz="1200" dirty="0">
                <a:latin typeface="Consolas" panose="020B0609020204030204" pitchFamily="49" charset="0"/>
              </a:rPr>
              <a:t>            </a:t>
            </a:r>
            <a:r>
              <a:rPr lang="en-CA" sz="1200" dirty="0" err="1">
                <a:latin typeface="Consolas" panose="020B0609020204030204" pitchFamily="49" charset="0"/>
              </a:rPr>
              <a:t>denom</a:t>
            </a:r>
            <a:r>
              <a:rPr lang="en-CA" sz="1200" dirty="0">
                <a:latin typeface="Consolas" panose="020B0609020204030204" pitchFamily="49" charset="0"/>
              </a:rPr>
              <a:t> /= 3;</a:t>
            </a:r>
          </a:p>
          <a:p>
            <a:pPr marL="857250" lvl="2" indent="0">
              <a:buNone/>
            </a:pPr>
            <a:r>
              <a:rPr lang="en-CA" sz="1200" dirty="0">
                <a:latin typeface="Consolas" panose="020B0609020204030204" pitchFamily="49" charset="0"/>
              </a:rPr>
              <a:t>        }</a:t>
            </a:r>
          </a:p>
          <a:p>
            <a:pPr marL="857250" lvl="2" indent="0">
              <a:buNone/>
            </a:pPr>
            <a:endParaRPr lang="en-CA" sz="1200" dirty="0">
              <a:latin typeface="Consolas" panose="020B0609020204030204" pitchFamily="49" charset="0"/>
            </a:endParaRPr>
          </a:p>
          <a:p>
            <a:pPr marL="857250" lvl="2" indent="0">
              <a:buNone/>
            </a:pPr>
            <a:r>
              <a:rPr lang="en-CA" sz="1200" dirty="0">
                <a:latin typeface="Consolas" panose="020B0609020204030204" pitchFamily="49" charset="0"/>
              </a:rPr>
              <a:t>        // This must be a product of three integers, hence, overflow cannot occur</a:t>
            </a:r>
          </a:p>
          <a:p>
            <a:pPr marL="857250" lvl="2" indent="0">
              <a:buNone/>
            </a:pPr>
            <a:r>
              <a:rPr lang="en-CA" sz="1200" dirty="0">
                <a:latin typeface="Consolas" panose="020B0609020204030204" pitchFamily="49" charset="0"/>
              </a:rPr>
              <a:t>        assert( </a:t>
            </a:r>
            <a:r>
              <a:rPr lang="en-CA" sz="1200" dirty="0" err="1">
                <a:latin typeface="Consolas" panose="020B0609020204030204" pitchFamily="49" charset="0"/>
              </a:rPr>
              <a:t>result%denom</a:t>
            </a:r>
            <a:r>
              <a:rPr lang="en-CA" sz="1200" dirty="0">
                <a:latin typeface="Consolas" panose="020B0609020204030204" pitchFamily="49" charset="0"/>
              </a:rPr>
              <a:t> == 0 );</a:t>
            </a:r>
          </a:p>
          <a:p>
            <a:pPr marL="857250" lvl="2" indent="0">
              <a:buNone/>
            </a:pPr>
            <a:r>
              <a:rPr lang="en-CA" sz="1200" dirty="0">
                <a:latin typeface="Consolas" panose="020B0609020204030204" pitchFamily="49" charset="0"/>
              </a:rPr>
              <a:t>        result = </a:t>
            </a:r>
            <a:r>
              <a:rPr lang="en-CA" sz="1200" dirty="0" err="1">
                <a:latin typeface="Consolas" panose="020B0609020204030204" pitchFamily="49" charset="0"/>
              </a:rPr>
              <a:t>numer</a:t>
            </a:r>
            <a:r>
              <a:rPr lang="en-CA" sz="1200" dirty="0">
                <a:latin typeface="Consolas" panose="020B0609020204030204" pitchFamily="49" charset="0"/>
              </a:rPr>
              <a:t>*(result/</a:t>
            </a:r>
            <a:r>
              <a:rPr lang="en-CA" sz="1200" dirty="0" err="1">
                <a:latin typeface="Consolas" panose="020B0609020204030204" pitchFamily="49" charset="0"/>
              </a:rPr>
              <a:t>denom</a:t>
            </a:r>
            <a:r>
              <a:rPr lang="en-CA" sz="1200" dirty="0">
                <a:latin typeface="Consolas" panose="020B0609020204030204" pitchFamily="49" charset="0"/>
              </a:rPr>
              <a:t>);</a:t>
            </a:r>
          </a:p>
          <a:p>
            <a:pPr marL="857250" lvl="2" indent="0">
              <a:buNone/>
            </a:pPr>
            <a:r>
              <a:rPr lang="en-CA" sz="1200" dirty="0">
                <a:latin typeface="Consolas" panose="020B0609020204030204" pitchFamily="49" charset="0"/>
              </a:rPr>
              <a:t>    }</a:t>
            </a:r>
          </a:p>
          <a:p>
            <a:pPr marL="857250" lvl="2" indent="0">
              <a:buNone/>
            </a:pPr>
            <a:endParaRPr lang="en-CA" sz="1200" dirty="0">
              <a:latin typeface="Consolas" panose="020B0609020204030204" pitchFamily="49" charset="0"/>
            </a:endParaRPr>
          </a:p>
          <a:p>
            <a:pPr marL="857250" lvl="2" indent="0">
              <a:buNone/>
            </a:pPr>
            <a:r>
              <a:rPr lang="en-CA" sz="1200" dirty="0">
                <a:latin typeface="Consolas" panose="020B0609020204030204" pitchFamily="49" charset="0"/>
              </a:rPr>
              <a:t>    return result;</a:t>
            </a:r>
          </a:p>
          <a:p>
            <a:pPr marL="857250" lvl="2" indent="0">
              <a:buNone/>
            </a:pPr>
            <a:r>
              <a:rPr lang="en-CA" sz="1200" dirty="0">
                <a:latin typeface="Consolas" panose="020B0609020204030204" pitchFamily="49" charset="0"/>
              </a:rPr>
              <a:t>}</a:t>
            </a:r>
            <a:endParaRPr lang="en-CA" sz="120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graphicFrame>
        <p:nvGraphicFramePr>
          <p:cNvPr id="7" name="Object 6">
            <a:extLst>
              <a:ext uri="{FF2B5EF4-FFF2-40B4-BE49-F238E27FC236}">
                <a16:creationId xmlns:a16="http://schemas.microsoft.com/office/drawing/2014/main" id="{9236ABCA-2F22-4805-B089-0661B5B3D111}"/>
              </a:ext>
            </a:extLst>
          </p:cNvPr>
          <p:cNvGraphicFramePr>
            <a:graphicFrameLocks noChangeAspect="1"/>
          </p:cNvGraphicFramePr>
          <p:nvPr/>
        </p:nvGraphicFramePr>
        <p:xfrm>
          <a:off x="6876133" y="2173870"/>
          <a:ext cx="1758950" cy="982662"/>
        </p:xfrm>
        <a:graphic>
          <a:graphicData uri="http://schemas.openxmlformats.org/presentationml/2006/ole">
            <mc:AlternateContent xmlns:mc="http://schemas.openxmlformats.org/markup-compatibility/2006">
              <mc:Choice xmlns:v="urn:schemas-microsoft-com:vml" Requires="v">
                <p:oleObj spid="_x0000_s14344" name="Equation" r:id="rId7" imgW="1091880" imgH="609480" progId="Equation.DSMT4">
                  <p:embed/>
                </p:oleObj>
              </mc:Choice>
              <mc:Fallback>
                <p:oleObj name="Equation" r:id="rId7" imgW="1091880" imgH="609480" progId="Equation.DSMT4">
                  <p:embed/>
                  <p:pic>
                    <p:nvPicPr>
                      <p:cNvPr id="7" name="Object 6">
                        <a:extLst>
                          <a:ext uri="{FF2B5EF4-FFF2-40B4-BE49-F238E27FC236}">
                            <a16:creationId xmlns:a16="http://schemas.microsoft.com/office/drawing/2014/main" id="{9236ABCA-2F22-4805-B089-0661B5B3D111}"/>
                          </a:ext>
                        </a:extLst>
                      </p:cNvPr>
                      <p:cNvPicPr/>
                      <p:nvPr/>
                    </p:nvPicPr>
                    <p:blipFill>
                      <a:blip r:embed="rId8"/>
                      <a:stretch>
                        <a:fillRect/>
                      </a:stretch>
                    </p:blipFill>
                    <p:spPr>
                      <a:xfrm>
                        <a:off x="6876133" y="2173870"/>
                        <a:ext cx="1758950" cy="982662"/>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98389415"/>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Optimal implementation</a:t>
            </a:r>
          </a:p>
        </p:txBody>
      </p:sp>
      <p:sp>
        <p:nvSpPr>
          <p:cNvPr id="3" name="Content Placeholder 2"/>
          <p:cNvSpPr>
            <a:spLocks noGrp="1"/>
          </p:cNvSpPr>
          <p:nvPr>
            <p:ph idx="1"/>
          </p:nvPr>
        </p:nvSpPr>
        <p:spPr>
          <a:xfrm>
            <a:off x="457200" y="1124744"/>
            <a:ext cx="8229600" cy="4525963"/>
          </a:xfrm>
        </p:spPr>
        <p:txBody>
          <a:bodyPr>
            <a:noAutofit/>
          </a:bodyPr>
          <a:lstStyle/>
          <a:p>
            <a:pPr marL="857250" lvl="2" indent="0">
              <a:buNone/>
            </a:pPr>
            <a:r>
              <a:rPr lang="en-CA" sz="1200" dirty="0">
                <a:latin typeface="Consolas" panose="020B0609020204030204" pitchFamily="49" charset="0"/>
              </a:rPr>
              <a:t>unsigned long *C() {</a:t>
            </a:r>
          </a:p>
          <a:p>
            <a:pPr marL="857250" lvl="2" indent="0">
              <a:buNone/>
            </a:pPr>
            <a:r>
              <a:rPr lang="en-CA" sz="1200" dirty="0">
                <a:latin typeface="Consolas" panose="020B0609020204030204" pitchFamily="49" charset="0"/>
              </a:rPr>
              <a:t>    unsigned long *array{ new unsigned long[37] };</a:t>
            </a:r>
          </a:p>
          <a:p>
            <a:pPr marL="857250" lvl="2" indent="0">
              <a:buNone/>
            </a:pPr>
            <a:r>
              <a:rPr lang="en-CA" sz="1200" dirty="0">
                <a:latin typeface="Consolas" panose="020B0609020204030204" pitchFamily="49" charset="0"/>
              </a:rPr>
              <a:t>    array[0] = 1;</a:t>
            </a:r>
          </a:p>
          <a:p>
            <a:pPr marL="857250" lvl="2" indent="0">
              <a:buNone/>
            </a:pPr>
            <a:endParaRPr lang="en-CA" sz="1200" dirty="0">
              <a:latin typeface="Consolas" panose="020B0609020204030204" pitchFamily="49" charset="0"/>
            </a:endParaRPr>
          </a:p>
          <a:p>
            <a:pPr marL="857250" lvl="2" indent="0">
              <a:buNone/>
            </a:pPr>
            <a:r>
              <a:rPr lang="en-CA" sz="1200" dirty="0">
                <a:latin typeface="Consolas" panose="020B0609020204030204" pitchFamily="49" charset="0"/>
              </a:rPr>
              <a:t>    for ( unsigned int k{ 1 }; k &lt;= n; ++k ) {</a:t>
            </a:r>
          </a:p>
          <a:p>
            <a:pPr marL="857250" lvl="2" indent="0">
              <a:buNone/>
            </a:pPr>
            <a:r>
              <a:rPr lang="en-CA" sz="1200" dirty="0">
                <a:latin typeface="Consolas" panose="020B0609020204030204" pitchFamily="49" charset="0"/>
              </a:rPr>
              <a:t>        unsigned long </a:t>
            </a:r>
            <a:r>
              <a:rPr lang="en-CA" sz="1200" dirty="0" err="1">
                <a:latin typeface="Consolas" panose="020B0609020204030204" pitchFamily="49" charset="0"/>
              </a:rPr>
              <a:t>numer</a:t>
            </a:r>
            <a:r>
              <a:rPr lang="en-CA" sz="1200" dirty="0">
                <a:latin typeface="Consolas" panose="020B0609020204030204" pitchFamily="49" charset="0"/>
              </a:rPr>
              <a:t>{ 2*(2*k - 1) };</a:t>
            </a:r>
          </a:p>
          <a:p>
            <a:pPr marL="857250" lvl="2" indent="0">
              <a:buNone/>
            </a:pPr>
            <a:r>
              <a:rPr lang="en-CA" sz="1200" dirty="0">
                <a:latin typeface="Consolas" panose="020B0609020204030204" pitchFamily="49" charset="0"/>
              </a:rPr>
              <a:t>        unsigned long </a:t>
            </a:r>
            <a:r>
              <a:rPr lang="en-CA" sz="1200" dirty="0" err="1">
                <a:latin typeface="Consolas" panose="020B0609020204030204" pitchFamily="49" charset="0"/>
              </a:rPr>
              <a:t>denom</a:t>
            </a:r>
            <a:r>
              <a:rPr lang="en-CA" sz="1200" dirty="0">
                <a:latin typeface="Consolas" panose="020B0609020204030204" pitchFamily="49" charset="0"/>
              </a:rPr>
              <a:t>{ k + 1 };</a:t>
            </a:r>
          </a:p>
          <a:p>
            <a:pPr marL="857250" lvl="2" indent="0">
              <a:buNone/>
            </a:pPr>
            <a:endParaRPr lang="en-CA" sz="1200" dirty="0">
              <a:latin typeface="Consolas" panose="020B0609020204030204" pitchFamily="49" charset="0"/>
            </a:endParaRPr>
          </a:p>
          <a:p>
            <a:pPr marL="857250" lvl="2" indent="0">
              <a:buNone/>
            </a:pPr>
            <a:r>
              <a:rPr lang="en-CA" sz="1200" dirty="0">
                <a:latin typeface="Consolas" panose="020B0609020204030204" pitchFamily="49" charset="0"/>
              </a:rPr>
              <a:t>        if ( denom%2 == 0 ) {</a:t>
            </a:r>
          </a:p>
          <a:p>
            <a:pPr marL="857250" lvl="2" indent="0">
              <a:buNone/>
            </a:pPr>
            <a:r>
              <a:rPr lang="en-CA" sz="1200" dirty="0">
                <a:latin typeface="Consolas" panose="020B0609020204030204" pitchFamily="49" charset="0"/>
              </a:rPr>
              <a:t>            </a:t>
            </a:r>
            <a:r>
              <a:rPr lang="en-CA" sz="1200" dirty="0" err="1">
                <a:latin typeface="Consolas" panose="020B0609020204030204" pitchFamily="49" charset="0"/>
              </a:rPr>
              <a:t>numer</a:t>
            </a:r>
            <a:r>
              <a:rPr lang="en-CA" sz="1200" dirty="0">
                <a:latin typeface="Consolas" panose="020B0609020204030204" pitchFamily="49" charset="0"/>
              </a:rPr>
              <a:t> /= 2;</a:t>
            </a:r>
          </a:p>
          <a:p>
            <a:pPr marL="857250" lvl="2" indent="0">
              <a:buNone/>
            </a:pPr>
            <a:r>
              <a:rPr lang="en-CA" sz="1200" dirty="0">
                <a:latin typeface="Consolas" panose="020B0609020204030204" pitchFamily="49" charset="0"/>
              </a:rPr>
              <a:t>            </a:t>
            </a:r>
            <a:r>
              <a:rPr lang="en-CA" sz="1200" dirty="0" err="1">
                <a:latin typeface="Consolas" panose="020B0609020204030204" pitchFamily="49" charset="0"/>
              </a:rPr>
              <a:t>denom</a:t>
            </a:r>
            <a:r>
              <a:rPr lang="en-CA" sz="1200" dirty="0">
                <a:latin typeface="Consolas" panose="020B0609020204030204" pitchFamily="49" charset="0"/>
              </a:rPr>
              <a:t> /= 2;</a:t>
            </a:r>
          </a:p>
          <a:p>
            <a:pPr marL="857250" lvl="2" indent="0">
              <a:buNone/>
            </a:pPr>
            <a:r>
              <a:rPr lang="en-CA" sz="1200" dirty="0">
                <a:latin typeface="Consolas" panose="020B0609020204030204" pitchFamily="49" charset="0"/>
              </a:rPr>
              <a:t>        }</a:t>
            </a:r>
          </a:p>
          <a:p>
            <a:pPr marL="857250" lvl="2" indent="0">
              <a:buNone/>
            </a:pPr>
            <a:endParaRPr lang="en-CA" sz="1200" dirty="0">
              <a:latin typeface="Consolas" panose="020B0609020204030204" pitchFamily="49" charset="0"/>
            </a:endParaRPr>
          </a:p>
          <a:p>
            <a:pPr marL="857250" lvl="2" indent="0">
              <a:buNone/>
            </a:pPr>
            <a:r>
              <a:rPr lang="en-CA" sz="1200" dirty="0">
                <a:latin typeface="Consolas" panose="020B0609020204030204" pitchFamily="49" charset="0"/>
              </a:rPr>
              <a:t>        if ( (numer%3 == 0) &amp;&amp; (denom%3 == 0) ) {</a:t>
            </a:r>
          </a:p>
          <a:p>
            <a:pPr marL="857250" lvl="2" indent="0">
              <a:buNone/>
            </a:pPr>
            <a:r>
              <a:rPr lang="en-CA" sz="1200" dirty="0">
                <a:latin typeface="Consolas" panose="020B0609020204030204" pitchFamily="49" charset="0"/>
              </a:rPr>
              <a:t>            </a:t>
            </a:r>
            <a:r>
              <a:rPr lang="en-CA" sz="1200" dirty="0" err="1">
                <a:latin typeface="Consolas" panose="020B0609020204030204" pitchFamily="49" charset="0"/>
              </a:rPr>
              <a:t>numer</a:t>
            </a:r>
            <a:r>
              <a:rPr lang="en-CA" sz="1200" dirty="0">
                <a:latin typeface="Consolas" panose="020B0609020204030204" pitchFamily="49" charset="0"/>
              </a:rPr>
              <a:t> /= 3;</a:t>
            </a:r>
          </a:p>
          <a:p>
            <a:pPr marL="857250" lvl="2" indent="0">
              <a:buNone/>
            </a:pPr>
            <a:r>
              <a:rPr lang="en-CA" sz="1200" dirty="0">
                <a:latin typeface="Consolas" panose="020B0609020204030204" pitchFamily="49" charset="0"/>
              </a:rPr>
              <a:t>            </a:t>
            </a:r>
            <a:r>
              <a:rPr lang="en-CA" sz="1200" dirty="0" err="1">
                <a:latin typeface="Consolas" panose="020B0609020204030204" pitchFamily="49" charset="0"/>
              </a:rPr>
              <a:t>denom</a:t>
            </a:r>
            <a:r>
              <a:rPr lang="en-CA" sz="1200" dirty="0">
                <a:latin typeface="Consolas" panose="020B0609020204030204" pitchFamily="49" charset="0"/>
              </a:rPr>
              <a:t> /= 3;</a:t>
            </a:r>
          </a:p>
          <a:p>
            <a:pPr marL="857250" lvl="2" indent="0">
              <a:buNone/>
            </a:pPr>
            <a:r>
              <a:rPr lang="en-CA" sz="1200" dirty="0">
                <a:latin typeface="Consolas" panose="020B0609020204030204" pitchFamily="49" charset="0"/>
              </a:rPr>
              <a:t>        }</a:t>
            </a:r>
          </a:p>
          <a:p>
            <a:pPr marL="857250" lvl="2" indent="0">
              <a:buNone/>
            </a:pPr>
            <a:endParaRPr lang="en-CA" sz="1200" dirty="0">
              <a:latin typeface="Consolas" panose="020B0609020204030204" pitchFamily="49" charset="0"/>
            </a:endParaRPr>
          </a:p>
          <a:p>
            <a:pPr marL="857250" lvl="2" indent="0">
              <a:buNone/>
            </a:pPr>
            <a:r>
              <a:rPr lang="en-CA" sz="1200" dirty="0">
                <a:latin typeface="Consolas" panose="020B0609020204030204" pitchFamily="49" charset="0"/>
              </a:rPr>
              <a:t>        assert( array[k - 1]%</a:t>
            </a:r>
            <a:r>
              <a:rPr lang="en-CA" sz="1200" dirty="0" err="1">
                <a:latin typeface="Consolas" panose="020B0609020204030204" pitchFamily="49" charset="0"/>
              </a:rPr>
              <a:t>denom</a:t>
            </a:r>
            <a:r>
              <a:rPr lang="en-CA" sz="1200" dirty="0">
                <a:latin typeface="Consolas" panose="020B0609020204030204" pitchFamily="49" charset="0"/>
              </a:rPr>
              <a:t> == 0 );</a:t>
            </a:r>
          </a:p>
          <a:p>
            <a:pPr marL="857250" lvl="2" indent="0">
              <a:buNone/>
            </a:pPr>
            <a:r>
              <a:rPr lang="en-CA" sz="1200" dirty="0">
                <a:latin typeface="Consolas" panose="020B0609020204030204" pitchFamily="49" charset="0"/>
              </a:rPr>
              <a:t>        array[k] = </a:t>
            </a:r>
            <a:r>
              <a:rPr lang="en-CA" sz="1200" dirty="0" err="1">
                <a:latin typeface="Consolas" panose="020B0609020204030204" pitchFamily="49" charset="0"/>
              </a:rPr>
              <a:t>numer</a:t>
            </a:r>
            <a:r>
              <a:rPr lang="en-CA" sz="1200" dirty="0">
                <a:latin typeface="Consolas" panose="020B0609020204030204" pitchFamily="49" charset="0"/>
              </a:rPr>
              <a:t>*(array[k - 1]/</a:t>
            </a:r>
            <a:r>
              <a:rPr lang="en-CA" sz="1200" dirty="0" err="1">
                <a:latin typeface="Consolas" panose="020B0609020204030204" pitchFamily="49" charset="0"/>
              </a:rPr>
              <a:t>denom</a:t>
            </a:r>
            <a:r>
              <a:rPr lang="en-CA" sz="1200" dirty="0">
                <a:latin typeface="Consolas" panose="020B0609020204030204" pitchFamily="49" charset="0"/>
              </a:rPr>
              <a:t>);</a:t>
            </a:r>
          </a:p>
          <a:p>
            <a:pPr marL="857250" lvl="2" indent="0">
              <a:buNone/>
            </a:pPr>
            <a:r>
              <a:rPr lang="en-CA" sz="1200" dirty="0">
                <a:latin typeface="Consolas" panose="020B0609020204030204" pitchFamily="49" charset="0"/>
              </a:rPr>
              <a:t>    }</a:t>
            </a:r>
          </a:p>
          <a:p>
            <a:pPr marL="857250" lvl="2" indent="0">
              <a:buNone/>
            </a:pPr>
            <a:endParaRPr lang="en-CA" sz="1200" dirty="0">
              <a:latin typeface="Consolas" panose="020B0609020204030204" pitchFamily="49" charset="0"/>
            </a:endParaRPr>
          </a:p>
          <a:p>
            <a:pPr marL="857250" lvl="2" indent="0">
              <a:buNone/>
            </a:pPr>
            <a:r>
              <a:rPr lang="en-CA" sz="1200" dirty="0">
                <a:latin typeface="Consolas" panose="020B0609020204030204" pitchFamily="49" charset="0"/>
              </a:rPr>
              <a:t>    return array;</a:t>
            </a:r>
          </a:p>
          <a:p>
            <a:pPr marL="857250" lvl="2" indent="0">
              <a:buNone/>
            </a:pPr>
            <a:r>
              <a:rPr lang="en-CA" sz="1200" dirty="0">
                <a:latin typeface="Consolas" panose="020B0609020204030204" pitchFamily="49" charset="0"/>
              </a:rPr>
              <a:t>}</a:t>
            </a:r>
            <a:endParaRPr lang="en-CA" sz="120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graphicFrame>
        <p:nvGraphicFramePr>
          <p:cNvPr id="7" name="Object 6">
            <a:extLst>
              <a:ext uri="{FF2B5EF4-FFF2-40B4-BE49-F238E27FC236}">
                <a16:creationId xmlns:a16="http://schemas.microsoft.com/office/drawing/2014/main" id="{9236ABCA-2F22-4805-B089-0661B5B3D111}"/>
              </a:ext>
            </a:extLst>
          </p:cNvPr>
          <p:cNvGraphicFramePr>
            <a:graphicFrameLocks noChangeAspect="1"/>
          </p:cNvGraphicFramePr>
          <p:nvPr/>
        </p:nvGraphicFramePr>
        <p:xfrm>
          <a:off x="6876133" y="2173870"/>
          <a:ext cx="1758950" cy="982662"/>
        </p:xfrm>
        <a:graphic>
          <a:graphicData uri="http://schemas.openxmlformats.org/presentationml/2006/ole">
            <mc:AlternateContent xmlns:mc="http://schemas.openxmlformats.org/markup-compatibility/2006">
              <mc:Choice xmlns:v="urn:schemas-microsoft-com:vml" Requires="v">
                <p:oleObj spid="_x0000_s15366" name="Equation" r:id="rId7" imgW="1091880" imgH="609480" progId="Equation.DSMT4">
                  <p:embed/>
                </p:oleObj>
              </mc:Choice>
              <mc:Fallback>
                <p:oleObj name="Equation" r:id="rId7" imgW="1091880" imgH="609480" progId="Equation.DSMT4">
                  <p:embed/>
                  <p:pic>
                    <p:nvPicPr>
                      <p:cNvPr id="7" name="Object 6">
                        <a:extLst>
                          <a:ext uri="{FF2B5EF4-FFF2-40B4-BE49-F238E27FC236}">
                            <a16:creationId xmlns:a16="http://schemas.microsoft.com/office/drawing/2014/main" id="{9236ABCA-2F22-4805-B089-0661B5B3D111}"/>
                          </a:ext>
                        </a:extLst>
                      </p:cNvPr>
                      <p:cNvPicPr/>
                      <p:nvPr/>
                    </p:nvPicPr>
                    <p:blipFill>
                      <a:blip r:embed="rId8"/>
                      <a:stretch>
                        <a:fillRect/>
                      </a:stretch>
                    </p:blipFill>
                    <p:spPr>
                      <a:xfrm>
                        <a:off x="6876133" y="2173870"/>
                        <a:ext cx="1758950" cy="98266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9BBFBEAD-8555-49D2-AB10-3B565E59F28F}"/>
              </a:ext>
            </a:extLst>
          </p:cNvPr>
          <p:cNvSpPr txBox="1"/>
          <p:nvPr/>
        </p:nvSpPr>
        <p:spPr>
          <a:xfrm>
            <a:off x="5577763" y="4365104"/>
            <a:ext cx="3326552" cy="923330"/>
          </a:xfrm>
          <a:prstGeom prst="rect">
            <a:avLst/>
          </a:prstGeom>
          <a:noFill/>
        </p:spPr>
        <p:txBody>
          <a:bodyPr wrap="none" rtlCol="0">
            <a:spAutoFit/>
          </a:bodyPr>
          <a:lstStyle/>
          <a:p>
            <a:r>
              <a:rPr lang="en-US" dirty="0">
                <a:solidFill>
                  <a:srgbClr val="0070C0"/>
                </a:solidFill>
                <a:latin typeface="Georgia" panose="02040502050405020303" pitchFamily="18" charset="0"/>
              </a:rPr>
              <a:t>This just creates an array of all</a:t>
            </a:r>
            <a:br>
              <a:rPr lang="en-US" dirty="0">
                <a:solidFill>
                  <a:srgbClr val="0070C0"/>
                </a:solidFill>
                <a:latin typeface="Georgia" panose="02040502050405020303" pitchFamily="18" charset="0"/>
              </a:rPr>
            </a:br>
            <a:r>
              <a:rPr lang="en-US" dirty="0">
                <a:solidFill>
                  <a:srgbClr val="0070C0"/>
                </a:solidFill>
                <a:latin typeface="Georgia" panose="02040502050405020303" pitchFamily="18" charset="0"/>
              </a:rPr>
              <a:t>37 Catalan numbers that can</a:t>
            </a:r>
          </a:p>
          <a:p>
            <a:r>
              <a:rPr lang="en-US" dirty="0">
                <a:solidFill>
                  <a:srgbClr val="0070C0"/>
                </a:solidFill>
                <a:latin typeface="Georgia" panose="02040502050405020303" pitchFamily="18" charset="0"/>
              </a:rPr>
              <a:t>be stored as </a:t>
            </a:r>
            <a:r>
              <a:rPr lang="en-US" dirty="0">
                <a:solidFill>
                  <a:srgbClr val="0070C0"/>
                </a:solidFill>
                <a:latin typeface="Consolas" panose="020B0609020204030204" pitchFamily="49" charset="0"/>
              </a:rPr>
              <a:t>unsigned long</a:t>
            </a:r>
          </a:p>
        </p:txBody>
      </p:sp>
    </p:spTree>
    <p:custDataLst>
      <p:tags r:id="rId2"/>
    </p:custDataLst>
    <p:extLst>
      <p:ext uri="{BB962C8B-B14F-4D97-AF65-F5344CB8AC3E}">
        <p14:creationId xmlns:p14="http://schemas.microsoft.com/office/powerpoint/2010/main" val="376177187"/>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Observations</a:t>
            </a:r>
          </a:p>
        </p:txBody>
      </p:sp>
      <p:sp>
        <p:nvSpPr>
          <p:cNvPr id="3" name="Content Placeholder 2"/>
          <p:cNvSpPr>
            <a:spLocks noGrp="1"/>
          </p:cNvSpPr>
          <p:nvPr>
            <p:ph idx="1"/>
          </p:nvPr>
        </p:nvSpPr>
        <p:spPr/>
        <p:txBody>
          <a:bodyPr/>
          <a:lstStyle/>
          <a:p>
            <a:r>
              <a:rPr lang="en-CA" dirty="0"/>
              <a:t>There were multiple formulas presented on the Wikipedia page with respect to Catalan numbers</a:t>
            </a:r>
          </a:p>
          <a:p>
            <a:pPr lvl="1"/>
            <a:r>
              <a:rPr lang="en-CA" dirty="0"/>
              <a:t>The most useful formula was the last one listed</a:t>
            </a:r>
          </a:p>
          <a:p>
            <a:pPr lvl="1"/>
            <a:r>
              <a:rPr lang="en-CA" dirty="0"/>
              <a:t>Most implementations shown online unfortunately pick the sub-optimal algorithms for implementing these calculations</a:t>
            </a:r>
          </a:p>
          <a:p>
            <a:pPr lvl="1"/>
            <a:endParaRPr lang="en-CA" dirty="0"/>
          </a:p>
          <a:p>
            <a:r>
              <a:rPr lang="en-CA" dirty="0"/>
              <a:t>Moral: don’t use the first formula you find online,</a:t>
            </a:r>
            <a:br>
              <a:rPr lang="en-CA" dirty="0"/>
            </a:br>
            <a:r>
              <a:rPr lang="en-CA" dirty="0"/>
              <a:t>            and certainly don’t rely on public websites for your algorithms</a:t>
            </a:r>
          </a:p>
          <a:p>
            <a:endParaRPr lang="en-CA" dirty="0"/>
          </a:p>
          <a:p>
            <a:r>
              <a:rPr lang="en-CA" dirty="0"/>
              <a:t>These are all implemented online</a:t>
            </a:r>
          </a:p>
          <a:p>
            <a:pPr lvl="1"/>
            <a:r>
              <a:rPr lang="en-CA" dirty="0"/>
              <a:t>Try to guess which is the first formula </a:t>
            </a:r>
            <a:r>
              <a:rPr lang="en-CA"/>
              <a:t>to fail</a:t>
            </a:r>
            <a:endParaRPr lang="en-CA" dirty="0"/>
          </a:p>
          <a:p>
            <a:pPr lvl="1"/>
            <a:endParaRPr lang="en-CA" dirty="0"/>
          </a:p>
          <a:p>
            <a:pPr lvl="1"/>
            <a:endParaRPr lang="en-CA" dirty="0"/>
          </a:p>
          <a:p>
            <a:pPr lvl="1"/>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25781190"/>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US" dirty="0"/>
              <a:t>Understand the definition of Catalan numbers</a:t>
            </a:r>
          </a:p>
          <a:p>
            <a:pPr lvl="1"/>
            <a:r>
              <a:rPr lang="en-US" dirty="0"/>
              <a:t>Are aware that there are multiple formulas to calculate these</a:t>
            </a:r>
            <a:endParaRPr lang="en-CA" dirty="0"/>
          </a:p>
          <a:p>
            <a:pPr lvl="1"/>
            <a:r>
              <a:rPr lang="en-US" dirty="0"/>
              <a:t>Also understand that not all these formulas can or should be implemented</a:t>
            </a:r>
          </a:p>
          <a:p>
            <a:pPr lvl="1"/>
            <a:r>
              <a:rPr lang="en-US" dirty="0"/>
              <a:t>Observed that the formula that was most suited for an implementation is the last one listed on Wikipedia, at least</a:t>
            </a:r>
            <a:endParaRPr lang="en-CA" dirty="0"/>
          </a:p>
          <a:p>
            <a:pPr lvl="1"/>
            <a:endParaRPr lang="en-CA" dirty="0"/>
          </a:p>
          <a:p>
            <a:pPr lvl="1"/>
            <a:endParaRPr lang="en-CA"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174022"/>
    </mc:Choice>
    <mc:Fallback xmlns="">
      <p:transition spd="slow" advTm="174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https://en.wikipedia.org/wiki/Catalan_numbers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855"/>
    </mc:Choice>
    <mc:Fallback xmlns="">
      <p:transition spd="slow" advTm="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706"/>
    </mc:Choice>
    <mc:Fallback xmlns="">
      <p:transition spd="slow" advTm="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55"/>
    </mc:Choice>
    <mc:Fallback xmlns="">
      <p:transition spd="slow" advTm="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Catalan numbers</a:t>
            </a:r>
          </a:p>
        </p:txBody>
      </p:sp>
      <p:sp>
        <p:nvSpPr>
          <p:cNvPr id="3" name="Content Placeholder 2"/>
          <p:cNvSpPr>
            <a:spLocks noGrp="1"/>
          </p:cNvSpPr>
          <p:nvPr>
            <p:ph idx="1"/>
          </p:nvPr>
        </p:nvSpPr>
        <p:spPr/>
        <p:txBody>
          <a:bodyPr/>
          <a:lstStyle/>
          <a:p>
            <a:r>
              <a:rPr lang="en-CA" dirty="0"/>
              <a:t>The </a:t>
            </a:r>
            <a:r>
              <a:rPr lang="en-CA" i="1" dirty="0"/>
              <a:t>n</a:t>
            </a:r>
            <a:r>
              <a:rPr lang="en-CA" baseline="30000" dirty="0"/>
              <a:t>th</a:t>
            </a:r>
            <a:r>
              <a:rPr lang="en-CA" dirty="0"/>
              <a:t> Catalan number, </a:t>
            </a:r>
            <a:r>
              <a:rPr lang="en-CA" i="1" dirty="0"/>
              <a:t>C</a:t>
            </a:r>
            <a:r>
              <a:rPr lang="en-CA" i="1" baseline="-25000" dirty="0"/>
              <a:t>n</a:t>
            </a:r>
            <a:r>
              <a:rPr lang="en-CA" dirty="0"/>
              <a:t>, equals:</a:t>
            </a:r>
          </a:p>
          <a:p>
            <a:pPr lvl="1"/>
            <a:r>
              <a:rPr lang="en-CA" dirty="0"/>
              <a:t>The number of different binary trees with </a:t>
            </a:r>
            <a:r>
              <a:rPr lang="en-CA" i="1" dirty="0">
                <a:latin typeface="Times New Roman" panose="02020603050405020304" pitchFamily="18" charset="0"/>
                <a:cs typeface="Times New Roman" panose="02020603050405020304" pitchFamily="18" charset="0"/>
              </a:rPr>
              <a:t>n</a:t>
            </a:r>
            <a:r>
              <a:rPr lang="en-CA" dirty="0"/>
              <a:t> nodes</a:t>
            </a:r>
          </a:p>
          <a:p>
            <a:pPr lvl="2"/>
            <a:r>
              <a:rPr lang="en-CA" dirty="0"/>
              <a:t>Useful in specific tree algorithms</a:t>
            </a:r>
          </a:p>
          <a:p>
            <a:pPr lvl="1"/>
            <a:r>
              <a:rPr lang="en-CA" dirty="0"/>
              <a:t>The number of ways that a convex polygon with </a:t>
            </a:r>
            <a:r>
              <a:rPr lang="en-CA" i="1" dirty="0">
                <a:latin typeface="Times New Roman" panose="02020603050405020304" pitchFamily="18" charset="0"/>
                <a:cs typeface="Times New Roman" panose="02020603050405020304" pitchFamily="18" charset="0"/>
              </a:rPr>
              <a:t>n</a:t>
            </a:r>
            <a:r>
              <a:rPr lang="en-CA" dirty="0">
                <a:latin typeface="Times New Roman" panose="02020603050405020304" pitchFamily="18" charset="0"/>
                <a:cs typeface="Times New Roman" panose="02020603050405020304" pitchFamily="18" charset="0"/>
              </a:rPr>
              <a:t> + 2</a:t>
            </a:r>
            <a:r>
              <a:rPr lang="en-CA" dirty="0"/>
              <a:t> sides can be subdivided into triangles</a:t>
            </a:r>
          </a:p>
          <a:p>
            <a:pPr lvl="2"/>
            <a:r>
              <a:rPr lang="en-CA" dirty="0"/>
              <a:t>Useful in tessellations and graphics</a:t>
            </a:r>
          </a:p>
          <a:p>
            <a:pPr lvl="1"/>
            <a:r>
              <a:rPr lang="en-CA" dirty="0"/>
              <a:t>The number of ways that </a:t>
            </a:r>
            <a:r>
              <a:rPr lang="en-CA" i="1" dirty="0">
                <a:latin typeface="Times New Roman" panose="02020603050405020304" pitchFamily="18" charset="0"/>
                <a:cs typeface="Times New Roman" panose="02020603050405020304" pitchFamily="18" charset="0"/>
              </a:rPr>
              <a:t>n</a:t>
            </a:r>
            <a:r>
              <a:rPr lang="en-CA" dirty="0"/>
              <a:t> pairs of parentheses can appear in such a way that they are properly nested</a:t>
            </a:r>
          </a:p>
          <a:p>
            <a:pPr marL="457200" lvl="1" indent="0" algn="ctr">
              <a:buNone/>
            </a:pPr>
            <a:r>
              <a:rPr lang="en-CA" dirty="0">
                <a:latin typeface="Times New Roman" panose="02020603050405020304" pitchFamily="18" charset="0"/>
                <a:cs typeface="Times New Roman" panose="02020603050405020304" pitchFamily="18" charset="0"/>
              </a:rPr>
              <a:t>()() </a:t>
            </a:r>
            <a:r>
              <a:rPr lang="en-CA" dirty="0"/>
              <a:t>or </a:t>
            </a:r>
            <a:r>
              <a:rPr lang="en-CA" dirty="0">
                <a:latin typeface="Times New Roman" panose="02020603050405020304" pitchFamily="18" charset="0"/>
                <a:cs typeface="Times New Roman" panose="02020603050405020304" pitchFamily="18" charset="0"/>
              </a:rPr>
              <a:t>(())        ()()()</a:t>
            </a:r>
            <a:r>
              <a:rPr lang="en-CA" dirty="0"/>
              <a:t>,</a:t>
            </a:r>
            <a:r>
              <a:rPr lang="en-CA" dirty="0">
                <a:latin typeface="Times New Roman" panose="02020603050405020304" pitchFamily="18" charset="0"/>
                <a:cs typeface="Times New Roman" panose="02020603050405020304" pitchFamily="18" charset="0"/>
              </a:rPr>
              <a:t> (())()</a:t>
            </a:r>
            <a:r>
              <a:rPr lang="en-CA" dirty="0"/>
              <a:t>,</a:t>
            </a:r>
            <a:r>
              <a:rPr lang="en-CA" dirty="0">
                <a:latin typeface="Times New Roman" panose="02020603050405020304" pitchFamily="18" charset="0"/>
                <a:cs typeface="Times New Roman" panose="02020603050405020304" pitchFamily="18" charset="0"/>
              </a:rPr>
              <a:t> (()())</a:t>
            </a:r>
            <a:r>
              <a:rPr lang="en-CA" dirty="0"/>
              <a:t>,</a:t>
            </a:r>
            <a:r>
              <a:rPr lang="en-CA" dirty="0">
                <a:latin typeface="Times New Roman" panose="02020603050405020304" pitchFamily="18" charset="0"/>
                <a:cs typeface="Times New Roman" panose="02020603050405020304" pitchFamily="18" charset="0"/>
              </a:rPr>
              <a:t> ()(())</a:t>
            </a:r>
            <a:r>
              <a:rPr lang="en-CA" dirty="0"/>
              <a:t>, or </a:t>
            </a:r>
            <a:r>
              <a:rPr lang="en-CA" dirty="0">
                <a:latin typeface="Times New Roman" panose="02020603050405020304" pitchFamily="18" charset="0"/>
                <a:cs typeface="Times New Roman" panose="02020603050405020304" pitchFamily="18" charset="0"/>
              </a:rPr>
              <a:t>((()))</a:t>
            </a:r>
            <a:endParaRPr lang="en-CA" i="1" dirty="0">
              <a:latin typeface="Times New Roman" panose="02020603050405020304" pitchFamily="18" charset="0"/>
              <a:cs typeface="Times New Roman" panose="02020603050405020304" pitchFamily="18" charset="0"/>
            </a:endParaRPr>
          </a:p>
          <a:p>
            <a:pPr lvl="2"/>
            <a:r>
              <a:rPr lang="en-CA" dirty="0"/>
              <a:t>Useful for compilers and programming languages</a:t>
            </a:r>
          </a:p>
          <a:p>
            <a:pPr lvl="2"/>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4817481"/>
      </p:ext>
    </p:extLst>
  </p:cSld>
  <p:clrMapOvr>
    <a:masterClrMapping/>
  </p:clrMapOvr>
  <mc:AlternateContent xmlns:mc="http://schemas.openxmlformats.org/markup-compatibility/2006" xmlns:p14="http://schemas.microsoft.com/office/powerpoint/2010/main">
    <mc:Choice Requires="p14">
      <p:transition spd="slow" p14:dur="2000" advTm="24816"/>
    </mc:Choice>
    <mc:Fallback xmlns="">
      <p:transition spd="slow" advTm="24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Catalan numbers</a:t>
            </a:r>
          </a:p>
        </p:txBody>
      </p:sp>
      <p:sp>
        <p:nvSpPr>
          <p:cNvPr id="3" name="Content Placeholder 2"/>
          <p:cNvSpPr>
            <a:spLocks noGrp="1"/>
          </p:cNvSpPr>
          <p:nvPr>
            <p:ph idx="1"/>
          </p:nvPr>
        </p:nvSpPr>
        <p:spPr/>
        <p:txBody>
          <a:bodyPr/>
          <a:lstStyle/>
          <a:p>
            <a:r>
              <a:rPr lang="en-US" dirty="0"/>
              <a:t>There are numerous ways of defining Catalan numbers:</a:t>
            </a:r>
          </a:p>
          <a:p>
            <a:endParaRPr lang="en-US" dirty="0"/>
          </a:p>
          <a:p>
            <a:endParaRPr lang="en-US" dirty="0"/>
          </a:p>
          <a:p>
            <a:pPr lvl="1"/>
            <a:r>
              <a:rPr lang="en-US" dirty="0"/>
              <a:t>However, all of these simplify to an integer</a:t>
            </a:r>
          </a:p>
          <a:p>
            <a:pPr lvl="1"/>
            <a:endParaRPr lang="en-US" dirty="0"/>
          </a:p>
          <a:p>
            <a:r>
              <a:rPr lang="en-US" dirty="0"/>
              <a:t>There are recursive definitions, as well:</a:t>
            </a:r>
          </a:p>
          <a:p>
            <a:endParaRPr lang="en-US" dirty="0"/>
          </a:p>
          <a:p>
            <a:endParaRPr lang="en-US" dirty="0"/>
          </a:p>
          <a:p>
            <a:endParaRPr lang="en-US" dirty="0"/>
          </a:p>
          <a:p>
            <a:endParaRPr lang="en-US" dirty="0"/>
          </a:p>
          <a:p>
            <a:pPr lvl="1"/>
            <a:r>
              <a:rPr lang="en-US" dirty="0"/>
              <a:t>This is approximately the order they are listed</a:t>
            </a:r>
            <a:br>
              <a:rPr lang="en-US" dirty="0"/>
            </a:br>
            <a:r>
              <a:rPr lang="en-US" dirty="0"/>
              <a:t>      on the Wikipedia page as of March, 2022</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5" name="Object 4">
            <a:extLst>
              <a:ext uri="{FF2B5EF4-FFF2-40B4-BE49-F238E27FC236}">
                <a16:creationId xmlns:a16="http://schemas.microsoft.com/office/drawing/2014/main" id="{5A64D593-F2F9-4B12-B9CF-4D2257C36B28}"/>
              </a:ext>
            </a:extLst>
          </p:cNvPr>
          <p:cNvGraphicFramePr>
            <a:graphicFrameLocks noChangeAspect="1"/>
          </p:cNvGraphicFramePr>
          <p:nvPr>
            <p:extLst>
              <p:ext uri="{D42A27DB-BD31-4B8C-83A1-F6EECF244321}">
                <p14:modId xmlns:p14="http://schemas.microsoft.com/office/powerpoint/2010/main" val="3673772024"/>
              </p:ext>
            </p:extLst>
          </p:nvPr>
        </p:nvGraphicFramePr>
        <p:xfrm>
          <a:off x="2314575" y="2011363"/>
          <a:ext cx="5030788" cy="715962"/>
        </p:xfrm>
        <a:graphic>
          <a:graphicData uri="http://schemas.openxmlformats.org/presentationml/2006/ole">
            <mc:AlternateContent xmlns:mc="http://schemas.openxmlformats.org/markup-compatibility/2006">
              <mc:Choice xmlns:v="urn:schemas-microsoft-com:vml" Requires="v">
                <p:oleObj spid="_x0000_s1047" name="Equation" r:id="rId6" imgW="3124080" imgH="444240" progId="Equation.DSMT4">
                  <p:embed/>
                </p:oleObj>
              </mc:Choice>
              <mc:Fallback>
                <p:oleObj name="Equation" r:id="rId6" imgW="3124080" imgH="444240" progId="Equation.DSMT4">
                  <p:embed/>
                  <p:pic>
                    <p:nvPicPr>
                      <p:cNvPr id="0" name=""/>
                      <p:cNvPicPr/>
                      <p:nvPr/>
                    </p:nvPicPr>
                    <p:blipFill>
                      <a:blip r:embed="rId7"/>
                      <a:stretch>
                        <a:fillRect/>
                      </a:stretch>
                    </p:blipFill>
                    <p:spPr>
                      <a:xfrm>
                        <a:off x="2314575" y="2011363"/>
                        <a:ext cx="5030788" cy="71596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02DE876-DA61-46FB-B602-998B9444CF43}"/>
              </a:ext>
            </a:extLst>
          </p:cNvPr>
          <p:cNvGraphicFramePr>
            <a:graphicFrameLocks noChangeAspect="1"/>
          </p:cNvGraphicFramePr>
          <p:nvPr>
            <p:extLst>
              <p:ext uri="{D42A27DB-BD31-4B8C-83A1-F6EECF244321}">
                <p14:modId xmlns:p14="http://schemas.microsoft.com/office/powerpoint/2010/main" val="2196540883"/>
              </p:ext>
            </p:extLst>
          </p:nvPr>
        </p:nvGraphicFramePr>
        <p:xfrm>
          <a:off x="2151063" y="3960813"/>
          <a:ext cx="1555750" cy="982662"/>
        </p:xfrm>
        <a:graphic>
          <a:graphicData uri="http://schemas.openxmlformats.org/presentationml/2006/ole">
            <mc:AlternateContent xmlns:mc="http://schemas.openxmlformats.org/markup-compatibility/2006">
              <mc:Choice xmlns:v="urn:schemas-microsoft-com:vml" Requires="v">
                <p:oleObj spid="_x0000_s1048" name="Equation" r:id="rId8" imgW="965160" imgH="609480" progId="Equation.DSMT4">
                  <p:embed/>
                </p:oleObj>
              </mc:Choice>
              <mc:Fallback>
                <p:oleObj name="Equation" r:id="rId8" imgW="965160" imgH="609480" progId="Equation.DSMT4">
                  <p:embed/>
                  <p:pic>
                    <p:nvPicPr>
                      <p:cNvPr id="5" name="Object 4">
                        <a:extLst>
                          <a:ext uri="{FF2B5EF4-FFF2-40B4-BE49-F238E27FC236}">
                            <a16:creationId xmlns:a16="http://schemas.microsoft.com/office/drawing/2014/main" id="{5A64D593-F2F9-4B12-B9CF-4D2257C36B28}"/>
                          </a:ext>
                        </a:extLst>
                      </p:cNvPr>
                      <p:cNvPicPr/>
                      <p:nvPr/>
                    </p:nvPicPr>
                    <p:blipFill>
                      <a:blip r:embed="rId9"/>
                      <a:stretch>
                        <a:fillRect/>
                      </a:stretch>
                    </p:blipFill>
                    <p:spPr>
                      <a:xfrm>
                        <a:off x="2151063" y="3960813"/>
                        <a:ext cx="1555750" cy="98266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24B65F7-ECE5-4808-BF66-712EEAB86B82}"/>
              </a:ext>
            </a:extLst>
          </p:cNvPr>
          <p:cNvGraphicFramePr>
            <a:graphicFrameLocks noChangeAspect="1"/>
          </p:cNvGraphicFramePr>
          <p:nvPr>
            <p:extLst>
              <p:ext uri="{D42A27DB-BD31-4B8C-83A1-F6EECF244321}">
                <p14:modId xmlns:p14="http://schemas.microsoft.com/office/powerpoint/2010/main" val="1579665199"/>
              </p:ext>
            </p:extLst>
          </p:nvPr>
        </p:nvGraphicFramePr>
        <p:xfrm>
          <a:off x="4683125" y="3935413"/>
          <a:ext cx="1758950" cy="982662"/>
        </p:xfrm>
        <a:graphic>
          <a:graphicData uri="http://schemas.openxmlformats.org/presentationml/2006/ole">
            <mc:AlternateContent xmlns:mc="http://schemas.openxmlformats.org/markup-compatibility/2006">
              <mc:Choice xmlns:v="urn:schemas-microsoft-com:vml" Requires="v">
                <p:oleObj spid="_x0000_s1049" name="Equation" r:id="rId10" imgW="1091880" imgH="609480" progId="Equation.DSMT4">
                  <p:embed/>
                </p:oleObj>
              </mc:Choice>
              <mc:Fallback>
                <p:oleObj name="Equation" r:id="rId10" imgW="1091880" imgH="609480" progId="Equation.DSMT4">
                  <p:embed/>
                  <p:pic>
                    <p:nvPicPr>
                      <p:cNvPr id="6" name="Object 5">
                        <a:extLst>
                          <a:ext uri="{FF2B5EF4-FFF2-40B4-BE49-F238E27FC236}">
                            <a16:creationId xmlns:a16="http://schemas.microsoft.com/office/drawing/2014/main" id="{602DE876-DA61-46FB-B602-998B9444CF43}"/>
                          </a:ext>
                        </a:extLst>
                      </p:cNvPr>
                      <p:cNvPicPr/>
                      <p:nvPr/>
                    </p:nvPicPr>
                    <p:blipFill>
                      <a:blip r:embed="rId11"/>
                      <a:stretch>
                        <a:fillRect/>
                      </a:stretch>
                    </p:blipFill>
                    <p:spPr>
                      <a:xfrm>
                        <a:off x="4683125" y="3935413"/>
                        <a:ext cx="1758950" cy="982662"/>
                      </a:xfrm>
                      <a:prstGeom prst="rect">
                        <a:avLst/>
                      </a:prstGeom>
                    </p:spPr>
                  </p:pic>
                </p:oleObj>
              </mc:Fallback>
            </mc:AlternateContent>
          </a:graphicData>
        </a:graphic>
      </p:graphicFrame>
    </p:spTree>
    <p:extLst>
      <p:ext uri="{BB962C8B-B14F-4D97-AF65-F5344CB8AC3E}">
        <p14:creationId xmlns:p14="http://schemas.microsoft.com/office/powerpoint/2010/main" val="2762949315"/>
      </p:ext>
    </p:extLst>
  </p:cSld>
  <p:clrMapOvr>
    <a:masterClrMapping/>
  </p:clrMapOvr>
  <mc:AlternateContent xmlns:mc="http://schemas.openxmlformats.org/markup-compatibility/2006" xmlns:p14="http://schemas.microsoft.com/office/powerpoint/2010/main">
    <mc:Choice Requires="p14">
      <p:transition spd="slow" p14:dur="2000" advTm="26395"/>
    </mc:Choice>
    <mc:Fallback xmlns="">
      <p:transition spd="slow" advTm="2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Catalan numbers</a:t>
            </a:r>
          </a:p>
        </p:txBody>
      </p:sp>
      <p:sp>
        <p:nvSpPr>
          <p:cNvPr id="3" name="Content Placeholder 2"/>
          <p:cNvSpPr>
            <a:spLocks noGrp="1"/>
          </p:cNvSpPr>
          <p:nvPr>
            <p:ph idx="1"/>
          </p:nvPr>
        </p:nvSpPr>
        <p:spPr>
          <a:xfrm>
            <a:off x="457200" y="1600200"/>
            <a:ext cx="8470900" cy="4525963"/>
          </a:xfrm>
        </p:spPr>
        <p:txBody>
          <a:bodyPr/>
          <a:lstStyle/>
          <a:p>
            <a:r>
              <a:rPr lang="en-US" dirty="0"/>
              <a:t>Here are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0</a:t>
            </a:r>
            <a:r>
              <a:rPr lang="en-US" dirty="0"/>
              <a:t> through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36</a:t>
            </a:r>
            <a:r>
              <a:rPr lang="en-US" dirty="0"/>
              <a:t>: </a:t>
            </a:r>
          </a:p>
          <a:p>
            <a:pPr marL="800100" lvl="2" indent="0">
              <a:buNone/>
            </a:pPr>
            <a:r>
              <a:rPr lang="en-US" sz="1900" dirty="0">
                <a:latin typeface="Times New Roman" panose="02020603050405020304" pitchFamily="18" charset="0"/>
                <a:cs typeface="Times New Roman" panose="02020603050405020304" pitchFamily="18" charset="0"/>
              </a:rPr>
              <a:t>                                                                                                                   1,</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1,                                     2,                                      5,</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14,                                   42,                                  132,</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429,                               1430,                                4862,</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16796,                             58786,                            208012,</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742900,                         2674440,                          9694845,</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35357670,                     129644790,                      477638700,</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1767263190,                   6564120420,                  24466267020,</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91482563640,               343059613650,              1289904147324, </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4861946401452,           18367353072152,            69533550916004,</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263747951750360,       1002242216651368,        3814986502092304,</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14544636039226909,     55534064877048198,    212336130412243110,</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812944042149730764, 3116285494907301262, 11959798385860453492</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CA"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Note: </a:t>
            </a:r>
            <a:r>
              <a:rPr kumimoji="0" lang="en-CA" sz="19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CA" sz="1900" b="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37</a:t>
            </a:r>
            <a:r>
              <a:rPr kumimoji="0" lang="en-CA" sz="19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 2</a:t>
            </a:r>
            <a:r>
              <a:rPr lang="en-CA" baseline="30000" dirty="0">
                <a:solidFill>
                  <a:prstClr val="black"/>
                </a:solidFill>
                <a:latin typeface="Times New Roman" panose="02020603050405020304" pitchFamily="18" charset="0"/>
                <a:cs typeface="Times New Roman" panose="02020603050405020304" pitchFamily="18" charset="0"/>
              </a:rPr>
              <a:t>64</a:t>
            </a:r>
            <a:r>
              <a:rPr lang="en-CA" dirty="0">
                <a:solidFill>
                  <a:prstClr val="black"/>
                </a:solidFill>
              </a:rPr>
              <a:t> and thus cannot be represented as an </a:t>
            </a:r>
            <a:r>
              <a:rPr lang="en-CA" dirty="0">
                <a:solidFill>
                  <a:prstClr val="black"/>
                </a:solidFill>
                <a:latin typeface="Consolas" panose="020B0609020204030204" pitchFamily="49" charset="0"/>
              </a:rPr>
              <a:t>unsigned long</a:t>
            </a:r>
            <a:endParaRPr kumimoji="0" lang="en-CA" sz="1900" b="0" i="0" u="none" strike="noStrike" kern="1200" cap="none" spc="0" normalizeH="0" baseline="0" noProof="0" dirty="0">
              <a:ln>
                <a:noFill/>
              </a:ln>
              <a:solidFill>
                <a:prstClr val="black"/>
              </a:solidFill>
              <a:effectLst/>
              <a:uLnTx/>
              <a:uFillTx/>
              <a:latin typeface="Consolas" panose="020B0609020204030204" pitchFamily="49" charset="0"/>
            </a:endParaRPr>
          </a:p>
          <a:p>
            <a:pPr marL="800100" lvl="2" indent="0">
              <a:buNone/>
            </a:pPr>
            <a:endParaRPr lang="en-US"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6964051"/>
      </p:ext>
    </p:extLst>
  </p:cSld>
  <p:clrMapOvr>
    <a:masterClrMapping/>
  </p:clrMapOvr>
  <mc:AlternateContent xmlns:mc="http://schemas.openxmlformats.org/markup-compatibility/2006" xmlns:p14="http://schemas.microsoft.com/office/powerpoint/2010/main">
    <mc:Choice Requires="p14">
      <p:transition spd="slow" p14:dur="2000" advTm="26395"/>
    </mc:Choice>
    <mc:Fallback xmlns="">
      <p:transition spd="slow" advTm="2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Catalan numbers</a:t>
            </a:r>
          </a:p>
        </p:txBody>
      </p:sp>
      <p:sp>
        <p:nvSpPr>
          <p:cNvPr id="3" name="Content Placeholder 2"/>
          <p:cNvSpPr>
            <a:spLocks noGrp="1"/>
          </p:cNvSpPr>
          <p:nvPr>
            <p:ph idx="1"/>
          </p:nvPr>
        </p:nvSpPr>
        <p:spPr/>
        <p:txBody>
          <a:bodyPr/>
          <a:lstStyle/>
          <a:p>
            <a:r>
              <a:rPr lang="en-US" dirty="0"/>
              <a:t>Just a reminder:</a:t>
            </a:r>
          </a:p>
          <a:p>
            <a:pPr lvl="1"/>
            <a:r>
              <a:rPr lang="en-US" dirty="0"/>
              <a:t>Mathematical formulas may be written as </a:t>
            </a:r>
            <a:r>
              <a:rPr lang="en-US" i="1" dirty="0"/>
              <a:t>the next value is </a:t>
            </a:r>
            <a:r>
              <a:rPr lang="en-US" i="1" dirty="0">
                <a:latin typeface="Times New Roman" panose="02020603050405020304" pitchFamily="18" charset="0"/>
                <a:cs typeface="Times New Roman" panose="02020603050405020304" pitchFamily="18" charset="0"/>
              </a:rPr>
              <a:t>C</a:t>
            </a:r>
            <a:r>
              <a:rPr lang="en-US" i="1" baseline="-25000"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a:p>
            <a:endParaRPr lang="en-US" dirty="0"/>
          </a:p>
          <a:p>
            <a:endParaRPr lang="en-US" dirty="0"/>
          </a:p>
          <a:p>
            <a:pPr lvl="1"/>
            <a:endParaRPr lang="en-US" dirty="0"/>
          </a:p>
          <a:p>
            <a:pPr lvl="1"/>
            <a:r>
              <a:rPr lang="en-US" dirty="0"/>
              <a:t>When you are programming, however, you usually think in terms of </a:t>
            </a:r>
            <a:r>
              <a:rPr lang="en-US" i="1" dirty="0"/>
              <a:t>how do we calculate the current value</a:t>
            </a:r>
            <a:r>
              <a:rPr lang="en-US" dirty="0"/>
              <a:t>, or </a:t>
            </a:r>
            <a:r>
              <a:rPr lang="en-US" i="1" dirty="0">
                <a:latin typeface="Times New Roman" panose="02020603050405020304" pitchFamily="18" charset="0"/>
                <a:cs typeface="Times New Roman" panose="02020603050405020304" pitchFamily="18" charset="0"/>
              </a:rPr>
              <a:t>C</a:t>
            </a:r>
            <a:r>
              <a:rPr lang="en-US" i="1" baseline="-25000" dirty="0">
                <a:latin typeface="Times New Roman" panose="02020603050405020304" pitchFamily="18" charset="0"/>
                <a:cs typeface="Times New Roman" panose="02020603050405020304" pitchFamily="18" charset="0"/>
              </a:rPr>
              <a:t>n</a:t>
            </a:r>
            <a:r>
              <a:rPr lang="en-US" dirty="0"/>
              <a:t>?</a:t>
            </a:r>
          </a:p>
          <a:p>
            <a:pPr lvl="2"/>
            <a:r>
              <a:rPr lang="en-US" dirty="0"/>
              <a:t>Substitute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+ 1</a:t>
            </a:r>
            <a:r>
              <a:rPr lang="en-US" dirty="0"/>
              <a:t> into the formula, and thus,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1</a:t>
            </a:r>
            <a:r>
              <a:rPr lang="en-US" dirty="0"/>
              <a:t>:</a:t>
            </a:r>
          </a:p>
          <a:p>
            <a:pPr lvl="1"/>
            <a:endParaRPr lang="en-US" dirty="0"/>
          </a:p>
          <a:p>
            <a:pPr lvl="1"/>
            <a:endParaRPr lang="en-US" dirty="0"/>
          </a:p>
          <a:p>
            <a:pPr lvl="1"/>
            <a:endParaRPr lang="en-US" dirty="0"/>
          </a:p>
          <a:p>
            <a:pPr lvl="1"/>
            <a:endParaRPr lang="en-US" dirty="0"/>
          </a:p>
          <a:p>
            <a:pPr lvl="1"/>
            <a:r>
              <a:rPr lang="en-US" dirty="0"/>
              <a:t>Now you can replace </a:t>
            </a:r>
            <a:r>
              <a:rPr lang="en-US" i="1" dirty="0"/>
              <a:t>N</a:t>
            </a:r>
            <a:r>
              <a:rPr lang="en-US" dirty="0"/>
              <a:t> again with </a:t>
            </a:r>
            <a:r>
              <a:rPr lang="en-US" i="1" dirty="0"/>
              <a:t>n</a:t>
            </a:r>
            <a:r>
              <a:rPr lang="en-US" dirty="0"/>
              <a:t>…</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7" name="Object 6">
            <a:extLst>
              <a:ext uri="{FF2B5EF4-FFF2-40B4-BE49-F238E27FC236}">
                <a16:creationId xmlns:a16="http://schemas.microsoft.com/office/drawing/2014/main" id="{124B65F7-ECE5-4808-BF66-712EEAB86B82}"/>
              </a:ext>
            </a:extLst>
          </p:cNvPr>
          <p:cNvGraphicFramePr>
            <a:graphicFrameLocks noChangeAspect="1"/>
          </p:cNvGraphicFramePr>
          <p:nvPr>
            <p:extLst>
              <p:ext uri="{D42A27DB-BD31-4B8C-83A1-F6EECF244321}">
                <p14:modId xmlns:p14="http://schemas.microsoft.com/office/powerpoint/2010/main" val="575224973"/>
              </p:ext>
            </p:extLst>
          </p:nvPr>
        </p:nvGraphicFramePr>
        <p:xfrm>
          <a:off x="4730097" y="2427360"/>
          <a:ext cx="1758950" cy="982662"/>
        </p:xfrm>
        <a:graphic>
          <a:graphicData uri="http://schemas.openxmlformats.org/presentationml/2006/ole">
            <mc:AlternateContent xmlns:mc="http://schemas.openxmlformats.org/markup-compatibility/2006">
              <mc:Choice xmlns:v="urn:schemas-microsoft-com:vml" Requires="v">
                <p:oleObj spid="_x0000_s16398" name="Equation" r:id="rId6" imgW="1091880" imgH="609480" progId="Equation.DSMT4">
                  <p:embed/>
                </p:oleObj>
              </mc:Choice>
              <mc:Fallback>
                <p:oleObj name="Equation" r:id="rId6" imgW="1091880" imgH="609480" progId="Equation.DSMT4">
                  <p:embed/>
                  <p:pic>
                    <p:nvPicPr>
                      <p:cNvPr id="7" name="Object 6">
                        <a:extLst>
                          <a:ext uri="{FF2B5EF4-FFF2-40B4-BE49-F238E27FC236}">
                            <a16:creationId xmlns:a16="http://schemas.microsoft.com/office/drawing/2014/main" id="{124B65F7-ECE5-4808-BF66-712EEAB86B82}"/>
                          </a:ext>
                        </a:extLst>
                      </p:cNvPr>
                      <p:cNvPicPr/>
                      <p:nvPr/>
                    </p:nvPicPr>
                    <p:blipFill>
                      <a:blip r:embed="rId7"/>
                      <a:stretch>
                        <a:fillRect/>
                      </a:stretch>
                    </p:blipFill>
                    <p:spPr>
                      <a:xfrm>
                        <a:off x="4730097" y="2427360"/>
                        <a:ext cx="1758950" cy="9826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7BF25B1-D66C-4572-B9C5-3DA058853FEB}"/>
              </a:ext>
            </a:extLst>
          </p:cNvPr>
          <p:cNvGraphicFramePr>
            <a:graphicFrameLocks noChangeAspect="1"/>
          </p:cNvGraphicFramePr>
          <p:nvPr>
            <p:extLst>
              <p:ext uri="{D42A27DB-BD31-4B8C-83A1-F6EECF244321}">
                <p14:modId xmlns:p14="http://schemas.microsoft.com/office/powerpoint/2010/main" val="540934286"/>
              </p:ext>
            </p:extLst>
          </p:nvPr>
        </p:nvGraphicFramePr>
        <p:xfrm>
          <a:off x="4640955" y="4337446"/>
          <a:ext cx="2373312" cy="736600"/>
        </p:xfrm>
        <a:graphic>
          <a:graphicData uri="http://schemas.openxmlformats.org/presentationml/2006/ole">
            <mc:AlternateContent xmlns:mc="http://schemas.openxmlformats.org/markup-compatibility/2006">
              <mc:Choice xmlns:v="urn:schemas-microsoft-com:vml" Requires="v">
                <p:oleObj spid="_x0000_s16399" name="Equation" r:id="rId8" imgW="1473120" imgH="457200" progId="Equation.DSMT4">
                  <p:embed/>
                </p:oleObj>
              </mc:Choice>
              <mc:Fallback>
                <p:oleObj name="Equation" r:id="rId8" imgW="1473120" imgH="457200" progId="Equation.DSMT4">
                  <p:embed/>
                  <p:pic>
                    <p:nvPicPr>
                      <p:cNvPr id="7" name="Object 6">
                        <a:extLst>
                          <a:ext uri="{FF2B5EF4-FFF2-40B4-BE49-F238E27FC236}">
                            <a16:creationId xmlns:a16="http://schemas.microsoft.com/office/drawing/2014/main" id="{124B65F7-ECE5-4808-BF66-712EEAB86B82}"/>
                          </a:ext>
                        </a:extLst>
                      </p:cNvPr>
                      <p:cNvPicPr/>
                      <p:nvPr/>
                    </p:nvPicPr>
                    <p:blipFill>
                      <a:blip r:embed="rId9"/>
                      <a:stretch>
                        <a:fillRect/>
                      </a:stretch>
                    </p:blipFill>
                    <p:spPr>
                      <a:xfrm>
                        <a:off x="4640955" y="4337446"/>
                        <a:ext cx="2373312" cy="736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F4EA663-6E8C-4D6F-BC94-F9D390F73F9F}"/>
              </a:ext>
            </a:extLst>
          </p:cNvPr>
          <p:cNvGraphicFramePr>
            <a:graphicFrameLocks noChangeAspect="1"/>
          </p:cNvGraphicFramePr>
          <p:nvPr>
            <p:extLst>
              <p:ext uri="{D42A27DB-BD31-4B8C-83A1-F6EECF244321}">
                <p14:modId xmlns:p14="http://schemas.microsoft.com/office/powerpoint/2010/main" val="532695541"/>
              </p:ext>
            </p:extLst>
          </p:nvPr>
        </p:nvGraphicFramePr>
        <p:xfrm>
          <a:off x="5042592" y="5066108"/>
          <a:ext cx="1573213" cy="635000"/>
        </p:xfrm>
        <a:graphic>
          <a:graphicData uri="http://schemas.openxmlformats.org/presentationml/2006/ole">
            <mc:AlternateContent xmlns:mc="http://schemas.openxmlformats.org/markup-compatibility/2006">
              <mc:Choice xmlns:v="urn:schemas-microsoft-com:vml" Requires="v">
                <p:oleObj spid="_x0000_s16400" name="Equation" r:id="rId10" imgW="977760" imgH="393480" progId="Equation.DSMT4">
                  <p:embed/>
                </p:oleObj>
              </mc:Choice>
              <mc:Fallback>
                <p:oleObj name="Equation" r:id="rId10" imgW="977760" imgH="393480" progId="Equation.DSMT4">
                  <p:embed/>
                  <p:pic>
                    <p:nvPicPr>
                      <p:cNvPr id="9" name="Object 8">
                        <a:extLst>
                          <a:ext uri="{FF2B5EF4-FFF2-40B4-BE49-F238E27FC236}">
                            <a16:creationId xmlns:a16="http://schemas.microsoft.com/office/drawing/2014/main" id="{07BF25B1-D66C-4572-B9C5-3DA058853FEB}"/>
                          </a:ext>
                        </a:extLst>
                      </p:cNvPr>
                      <p:cNvPicPr/>
                      <p:nvPr/>
                    </p:nvPicPr>
                    <p:blipFill>
                      <a:blip r:embed="rId11"/>
                      <a:stretch>
                        <a:fillRect/>
                      </a:stretch>
                    </p:blipFill>
                    <p:spPr>
                      <a:xfrm>
                        <a:off x="5042592" y="5066108"/>
                        <a:ext cx="1573213" cy="6350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FCBAE78-6FAD-43B5-B085-E1B24C59FD8A}"/>
              </a:ext>
            </a:extLst>
          </p:cNvPr>
          <p:cNvGraphicFramePr>
            <a:graphicFrameLocks noChangeAspect="1"/>
          </p:cNvGraphicFramePr>
          <p:nvPr>
            <p:extLst>
              <p:ext uri="{D42A27DB-BD31-4B8C-83A1-F6EECF244321}">
                <p14:modId xmlns:p14="http://schemas.microsoft.com/office/powerpoint/2010/main" val="2324282993"/>
              </p:ext>
            </p:extLst>
          </p:nvPr>
        </p:nvGraphicFramePr>
        <p:xfrm>
          <a:off x="2680935" y="2427360"/>
          <a:ext cx="1555750" cy="982662"/>
        </p:xfrm>
        <a:graphic>
          <a:graphicData uri="http://schemas.openxmlformats.org/presentationml/2006/ole">
            <mc:AlternateContent xmlns:mc="http://schemas.openxmlformats.org/markup-compatibility/2006">
              <mc:Choice xmlns:v="urn:schemas-microsoft-com:vml" Requires="v">
                <p:oleObj spid="_x0000_s16401" name="Equation" r:id="rId12" imgW="965160" imgH="609480" progId="Equation.DSMT4">
                  <p:embed/>
                </p:oleObj>
              </mc:Choice>
              <mc:Fallback>
                <p:oleObj name="Equation" r:id="rId12" imgW="965160" imgH="609480" progId="Equation.DSMT4">
                  <p:embed/>
                  <p:pic>
                    <p:nvPicPr>
                      <p:cNvPr id="6" name="Object 5">
                        <a:extLst>
                          <a:ext uri="{FF2B5EF4-FFF2-40B4-BE49-F238E27FC236}">
                            <a16:creationId xmlns:a16="http://schemas.microsoft.com/office/drawing/2014/main" id="{602DE876-DA61-46FB-B602-998B9444CF43}"/>
                          </a:ext>
                        </a:extLst>
                      </p:cNvPr>
                      <p:cNvPicPr/>
                      <p:nvPr/>
                    </p:nvPicPr>
                    <p:blipFill>
                      <a:blip r:embed="rId13"/>
                      <a:stretch>
                        <a:fillRect/>
                      </a:stretch>
                    </p:blipFill>
                    <p:spPr>
                      <a:xfrm>
                        <a:off x="2680935" y="2427360"/>
                        <a:ext cx="1555750" cy="98266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1A7D84B-588F-4A63-B86C-560EEA390E6E}"/>
              </a:ext>
            </a:extLst>
          </p:cNvPr>
          <p:cNvGraphicFramePr>
            <a:graphicFrameLocks noChangeAspect="1"/>
          </p:cNvGraphicFramePr>
          <p:nvPr>
            <p:extLst>
              <p:ext uri="{D42A27DB-BD31-4B8C-83A1-F6EECF244321}">
                <p14:modId xmlns:p14="http://schemas.microsoft.com/office/powerpoint/2010/main" val="3458304035"/>
              </p:ext>
            </p:extLst>
          </p:nvPr>
        </p:nvGraphicFramePr>
        <p:xfrm>
          <a:off x="2495197" y="4388246"/>
          <a:ext cx="1741488" cy="635000"/>
        </p:xfrm>
        <a:graphic>
          <a:graphicData uri="http://schemas.openxmlformats.org/presentationml/2006/ole">
            <mc:AlternateContent xmlns:mc="http://schemas.openxmlformats.org/markup-compatibility/2006">
              <mc:Choice xmlns:v="urn:schemas-microsoft-com:vml" Requires="v">
                <p:oleObj spid="_x0000_s16402" name="Equation" r:id="rId14" imgW="1079280" imgH="393480" progId="Equation.DSMT4">
                  <p:embed/>
                </p:oleObj>
              </mc:Choice>
              <mc:Fallback>
                <p:oleObj name="Equation" r:id="rId14" imgW="1079280" imgH="393480" progId="Equation.DSMT4">
                  <p:embed/>
                  <p:pic>
                    <p:nvPicPr>
                      <p:cNvPr id="12" name="Object 11">
                        <a:extLst>
                          <a:ext uri="{FF2B5EF4-FFF2-40B4-BE49-F238E27FC236}">
                            <a16:creationId xmlns:a16="http://schemas.microsoft.com/office/drawing/2014/main" id="{9FCBAE78-6FAD-43B5-B085-E1B24C59FD8A}"/>
                          </a:ext>
                        </a:extLst>
                      </p:cNvPr>
                      <p:cNvPicPr/>
                      <p:nvPr/>
                    </p:nvPicPr>
                    <p:blipFill>
                      <a:blip r:embed="rId15"/>
                      <a:stretch>
                        <a:fillRect/>
                      </a:stretch>
                    </p:blipFill>
                    <p:spPr>
                      <a:xfrm>
                        <a:off x="2495197" y="4388246"/>
                        <a:ext cx="1741488" cy="6350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CE57A72-0301-4402-97FF-BE704B67FD3E}"/>
              </a:ext>
            </a:extLst>
          </p:cNvPr>
          <p:cNvGraphicFramePr>
            <a:graphicFrameLocks noChangeAspect="1"/>
          </p:cNvGraphicFramePr>
          <p:nvPr>
            <p:extLst>
              <p:ext uri="{D42A27DB-BD31-4B8C-83A1-F6EECF244321}">
                <p14:modId xmlns:p14="http://schemas.microsoft.com/office/powerpoint/2010/main" val="3828681371"/>
              </p:ext>
            </p:extLst>
          </p:nvPr>
        </p:nvGraphicFramePr>
        <p:xfrm>
          <a:off x="2850979" y="5026226"/>
          <a:ext cx="1311275" cy="635000"/>
        </p:xfrm>
        <a:graphic>
          <a:graphicData uri="http://schemas.openxmlformats.org/presentationml/2006/ole">
            <mc:AlternateContent xmlns:mc="http://schemas.openxmlformats.org/markup-compatibility/2006">
              <mc:Choice xmlns:v="urn:schemas-microsoft-com:vml" Requires="v">
                <p:oleObj spid="_x0000_s16403" name="Equation" r:id="rId16" imgW="812520" imgH="393480" progId="Equation.DSMT4">
                  <p:embed/>
                </p:oleObj>
              </mc:Choice>
              <mc:Fallback>
                <p:oleObj name="Equation" r:id="rId16" imgW="812520" imgH="393480" progId="Equation.DSMT4">
                  <p:embed/>
                  <p:pic>
                    <p:nvPicPr>
                      <p:cNvPr id="13" name="Object 12">
                        <a:extLst>
                          <a:ext uri="{FF2B5EF4-FFF2-40B4-BE49-F238E27FC236}">
                            <a16:creationId xmlns:a16="http://schemas.microsoft.com/office/drawing/2014/main" id="{F1A7D84B-588F-4A63-B86C-560EEA390E6E}"/>
                          </a:ext>
                        </a:extLst>
                      </p:cNvPr>
                      <p:cNvPicPr/>
                      <p:nvPr/>
                    </p:nvPicPr>
                    <p:blipFill>
                      <a:blip r:embed="rId17"/>
                      <a:stretch>
                        <a:fillRect/>
                      </a:stretch>
                    </p:blipFill>
                    <p:spPr>
                      <a:xfrm>
                        <a:off x="2850979" y="5026226"/>
                        <a:ext cx="1311275" cy="635000"/>
                      </a:xfrm>
                      <a:prstGeom prst="rect">
                        <a:avLst/>
                      </a:prstGeom>
                    </p:spPr>
                  </p:pic>
                </p:oleObj>
              </mc:Fallback>
            </mc:AlternateContent>
          </a:graphicData>
        </a:graphic>
      </p:graphicFrame>
    </p:spTree>
    <p:extLst>
      <p:ext uri="{BB962C8B-B14F-4D97-AF65-F5344CB8AC3E}">
        <p14:creationId xmlns:p14="http://schemas.microsoft.com/office/powerpoint/2010/main" val="1049653782"/>
      </p:ext>
    </p:extLst>
  </p:cSld>
  <p:clrMapOvr>
    <a:masterClrMapping/>
  </p:clrMapOvr>
  <mc:AlternateContent xmlns:mc="http://schemas.openxmlformats.org/markup-compatibility/2006" xmlns:p14="http://schemas.microsoft.com/office/powerpoint/2010/main">
    <mc:Choice Requires="p14">
      <p:transition spd="slow" p14:dur="2000" advTm="26395"/>
    </mc:Choice>
    <mc:Fallback xmlns="">
      <p:transition spd="slow" advTm="2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Catalan numbers</a:t>
            </a:r>
          </a:p>
        </p:txBody>
      </p:sp>
      <p:sp>
        <p:nvSpPr>
          <p:cNvPr id="3" name="Content Placeholder 2"/>
          <p:cNvSpPr>
            <a:spLocks noGrp="1"/>
          </p:cNvSpPr>
          <p:nvPr>
            <p:ph idx="1"/>
          </p:nvPr>
        </p:nvSpPr>
        <p:spPr>
          <a:xfrm>
            <a:off x="457200" y="1600200"/>
            <a:ext cx="8470900" cy="4525963"/>
          </a:xfrm>
        </p:spPr>
        <p:txBody>
          <a:bodyPr/>
          <a:lstStyle/>
          <a:p>
            <a:r>
              <a:rPr lang="en-US" dirty="0"/>
              <a:t>A reminder:</a:t>
            </a:r>
          </a:p>
          <a:p>
            <a:pPr lvl="1"/>
            <a:r>
              <a:rPr lang="en-US" dirty="0"/>
              <a:t>In most compilers, </a:t>
            </a:r>
            <a:r>
              <a:rPr lang="en-US" dirty="0">
                <a:latin typeface="Consolas" panose="020B0609020204030204" pitchFamily="49" charset="0"/>
              </a:rPr>
              <a:t>long</a:t>
            </a:r>
            <a:r>
              <a:rPr lang="en-US" dirty="0"/>
              <a:t> is 64 bits</a:t>
            </a:r>
          </a:p>
          <a:p>
            <a:pPr lvl="1"/>
            <a:r>
              <a:rPr lang="en-US" dirty="0"/>
              <a:t>In some compilers, </a:t>
            </a:r>
            <a:r>
              <a:rPr lang="en-US" dirty="0">
                <a:latin typeface="Consolas" panose="020B0609020204030204" pitchFamily="49" charset="0"/>
              </a:rPr>
              <a:t>long</a:t>
            </a:r>
            <a:r>
              <a:rPr lang="en-US" dirty="0"/>
              <a:t> is (like </a:t>
            </a:r>
            <a:r>
              <a:rPr lang="en-US" dirty="0">
                <a:latin typeface="Consolas" panose="020B0609020204030204" pitchFamily="49" charset="0"/>
              </a:rPr>
              <a:t>int</a:t>
            </a:r>
            <a:r>
              <a:rPr lang="en-US" dirty="0"/>
              <a:t>) only 32 bits, and</a:t>
            </a:r>
          </a:p>
          <a:p>
            <a:pPr marL="457200" lvl="1" indent="0">
              <a:buNone/>
            </a:pPr>
            <a:r>
              <a:rPr lang="en-US" dirty="0"/>
              <a:t>		      you must use </a:t>
            </a:r>
            <a:r>
              <a:rPr lang="en-US" dirty="0">
                <a:latin typeface="Consolas" panose="020B0609020204030204" pitchFamily="49" charset="0"/>
              </a:rPr>
              <a:t>long </a:t>
            </a:r>
            <a:r>
              <a:rPr lang="en-US" dirty="0" err="1">
                <a:latin typeface="Consolas" panose="020B0609020204030204" pitchFamily="49" charset="0"/>
              </a:rPr>
              <a:t>long</a:t>
            </a:r>
            <a:r>
              <a:rPr lang="en-US" dirty="0"/>
              <a:t> for a 64 bit integer</a:t>
            </a:r>
          </a:p>
          <a:p>
            <a:pPr lvl="1"/>
            <a:endParaRPr lang="en-US" dirty="0"/>
          </a:p>
          <a:p>
            <a:pPr lvl="1"/>
            <a:r>
              <a:rPr lang="en-US" dirty="0"/>
              <a:t>You can try one of these:</a:t>
            </a:r>
          </a:p>
          <a:p>
            <a:pPr marL="857250" lvl="2" indent="0">
              <a:buNone/>
            </a:pPr>
            <a:r>
              <a:rPr lang="en-US" sz="1600" dirty="0">
                <a:latin typeface="Consolas" panose="020B0609020204030204" pitchFamily="49" charset="0"/>
              </a:rPr>
              <a:t>assert( </a:t>
            </a:r>
            <a:r>
              <a:rPr lang="en-US" sz="1600" dirty="0" err="1">
                <a:latin typeface="Consolas" panose="020B0609020204030204" pitchFamily="49" charset="0"/>
              </a:rPr>
              <a:t>sizeof</a:t>
            </a:r>
            <a:r>
              <a:rPr lang="en-US" sz="1600" dirty="0">
                <a:latin typeface="Consolas" panose="020B0609020204030204" pitchFamily="49" charset="0"/>
              </a:rPr>
              <a:t>( long ) == 8 );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int main() {</a:t>
            </a: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"int:       " &lt;&lt; </a:t>
            </a:r>
            <a:r>
              <a:rPr lang="en-US" sz="1600" dirty="0" err="1">
                <a:latin typeface="Consolas" panose="020B0609020204030204" pitchFamily="49" charset="0"/>
              </a:rPr>
              <a:t>sizeof</a:t>
            </a:r>
            <a:r>
              <a:rPr lang="en-US" sz="1600" dirty="0">
                <a:latin typeface="Consolas" panose="020B0609020204030204" pitchFamily="49" charset="0"/>
              </a:rPr>
              <a:t> ( int )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"long:      " &lt;&lt; </a:t>
            </a:r>
            <a:r>
              <a:rPr lang="en-US" sz="1600" dirty="0" err="1">
                <a:latin typeface="Consolas" panose="020B0609020204030204" pitchFamily="49" charset="0"/>
              </a:rPr>
              <a:t>sizeof</a:t>
            </a:r>
            <a:r>
              <a:rPr lang="en-US" sz="1600" dirty="0">
                <a:latin typeface="Consolas" panose="020B0609020204030204" pitchFamily="49" charset="0"/>
              </a:rPr>
              <a:t> ( int )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"long </a:t>
            </a:r>
            <a:r>
              <a:rPr lang="en-US" sz="1600" dirty="0" err="1">
                <a:latin typeface="Consolas" panose="020B0609020204030204" pitchFamily="49" charset="0"/>
              </a:rPr>
              <a:t>long</a:t>
            </a:r>
            <a:r>
              <a:rPr lang="en-US" sz="1600" dirty="0">
                <a:latin typeface="Consolas" panose="020B0609020204030204" pitchFamily="49" charset="0"/>
              </a:rPr>
              <a:t>: " &lt;&lt; </a:t>
            </a:r>
            <a:r>
              <a:rPr lang="en-US" sz="1600" dirty="0" err="1">
                <a:latin typeface="Consolas" panose="020B0609020204030204" pitchFamily="49" charset="0"/>
              </a:rPr>
              <a:t>sizeof</a:t>
            </a:r>
            <a:r>
              <a:rPr lang="en-US" sz="1600" dirty="0">
                <a:latin typeface="Consolas" panose="020B0609020204030204" pitchFamily="49" charset="0"/>
              </a:rPr>
              <a:t> ( long </a:t>
            </a:r>
            <a:r>
              <a:rPr lang="en-US" sz="1600" dirty="0" err="1">
                <a:latin typeface="Consolas" panose="020B0609020204030204" pitchFamily="49" charset="0"/>
              </a:rPr>
              <a:t>long</a:t>
            </a:r>
            <a:r>
              <a:rPr lang="en-US" sz="1600" dirty="0">
                <a:latin typeface="Consolas" panose="020B0609020204030204" pitchFamily="49" charset="0"/>
              </a:rPr>
              <a:t> )</a:t>
            </a:r>
          </a:p>
          <a:p>
            <a:pPr marL="857250" lvl="2" indent="0">
              <a:buNone/>
            </a:pPr>
            <a:r>
              <a:rPr lang="en-US" sz="1600" dirty="0">
                <a:latin typeface="Consolas" panose="020B0609020204030204" pitchFamily="49" charset="0"/>
              </a:rPr>
              <a:t>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return 0;</a:t>
            </a:r>
          </a:p>
          <a:p>
            <a:pPr marL="857250" lvl="2" indent="0">
              <a:buNone/>
            </a:pPr>
            <a:r>
              <a:rPr lang="en-US" sz="1600" dirty="0">
                <a:latin typeface="Consolas" panose="020B0609020204030204" pitchFamily="49" charset="0"/>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0031578"/>
      </p:ext>
    </p:extLst>
  </p:cSld>
  <p:clrMapOvr>
    <a:masterClrMapping/>
  </p:clrMapOvr>
  <mc:AlternateContent xmlns:mc="http://schemas.openxmlformats.org/markup-compatibility/2006" xmlns:p14="http://schemas.microsoft.com/office/powerpoint/2010/main">
    <mc:Choice Requires="p14">
      <p:transition spd="slow" p14:dur="2000" advTm="26395"/>
    </mc:Choice>
    <mc:Fallback xmlns="">
      <p:transition spd="slow" advTm="2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2CCE-18E4-4A8B-A73C-EAB791CE7178}"/>
              </a:ext>
            </a:extLst>
          </p:cNvPr>
          <p:cNvSpPr>
            <a:spLocks noGrp="1"/>
          </p:cNvSpPr>
          <p:nvPr>
            <p:ph type="title"/>
          </p:nvPr>
        </p:nvSpPr>
        <p:spPr/>
        <p:txBody>
          <a:bodyPr/>
          <a:lstStyle/>
          <a:p>
            <a:r>
              <a:rPr lang="en-US" dirty="0"/>
              <a:t>Binomial coefficients</a:t>
            </a:r>
          </a:p>
        </p:txBody>
      </p:sp>
      <p:sp>
        <p:nvSpPr>
          <p:cNvPr id="3" name="Content Placeholder 2">
            <a:extLst>
              <a:ext uri="{FF2B5EF4-FFF2-40B4-BE49-F238E27FC236}">
                <a16:creationId xmlns:a16="http://schemas.microsoft.com/office/drawing/2014/main" id="{43B481B5-EC48-4E60-BBE3-C48156821BC1}"/>
              </a:ext>
            </a:extLst>
          </p:cNvPr>
          <p:cNvSpPr>
            <a:spLocks noGrp="1"/>
          </p:cNvSpPr>
          <p:nvPr>
            <p:ph idx="1"/>
          </p:nvPr>
        </p:nvSpPr>
        <p:spPr/>
        <p:txBody>
          <a:bodyPr/>
          <a:lstStyle/>
          <a:p>
            <a:r>
              <a:rPr lang="en-US" dirty="0"/>
              <a:t>This is a fast and accurate implementation of binomial coefficients:</a:t>
            </a:r>
          </a:p>
          <a:p>
            <a:pPr marL="800100" lvl="2" indent="0">
              <a:buNone/>
            </a:pPr>
            <a:r>
              <a:rPr lang="en-US" sz="700" dirty="0">
                <a:latin typeface="Consolas" panose="020B0609020204030204" pitchFamily="49" charset="0"/>
              </a:rPr>
              <a:t>unsigned long binomial( unsigned long n, unsigned long k ) {</a:t>
            </a:r>
          </a:p>
          <a:p>
            <a:pPr marL="800100" lvl="2" indent="0">
              <a:buNone/>
            </a:pPr>
            <a:r>
              <a:rPr lang="en-US" sz="700" dirty="0">
                <a:latin typeface="Consolas" panose="020B0609020204030204" pitchFamily="49" charset="0"/>
              </a:rPr>
              <a:t>  if ( k &gt; n ) {</a:t>
            </a:r>
          </a:p>
          <a:p>
            <a:pPr marL="800100" lvl="2" indent="0">
              <a:buNone/>
            </a:pPr>
            <a:r>
              <a:rPr lang="en-US" sz="700" dirty="0">
                <a:latin typeface="Consolas" panose="020B0609020204030204" pitchFamily="49" charset="0"/>
              </a:rPr>
              <a:t>    return 0;</a:t>
            </a:r>
          </a:p>
          <a:p>
            <a:pPr marL="800100" lvl="2" indent="0">
              <a:buNone/>
            </a:pPr>
            <a:r>
              <a:rPr lang="en-US" sz="700" dirty="0">
                <a:latin typeface="Consolas" panose="020B0609020204030204" pitchFamily="49" charset="0"/>
              </a:rPr>
              <a:t>  } else if ( (1 &gt;= k) || ((k + 1) &gt;= n) ) {</a:t>
            </a:r>
          </a:p>
          <a:p>
            <a:pPr marL="800100" lvl="2" indent="0">
              <a:buNone/>
            </a:pPr>
            <a:r>
              <a:rPr lang="en-US" sz="700" dirty="0">
                <a:latin typeface="Consolas" panose="020B0609020204030204" pitchFamily="49" charset="0"/>
              </a:rPr>
              <a:t>    return ( (k == 0) || (k == n) ) ? 1 : n;</a:t>
            </a:r>
          </a:p>
          <a:p>
            <a:pPr marL="800100" lvl="2" indent="0">
              <a:buNone/>
            </a:pPr>
            <a:r>
              <a:rPr lang="en-US" sz="700" dirty="0">
                <a:latin typeface="Consolas" panose="020B0609020204030204" pitchFamily="49" charset="0"/>
              </a:rPr>
              <a:t>  } else {</a:t>
            </a:r>
          </a:p>
          <a:p>
            <a:pPr marL="800100" lvl="2" indent="0">
              <a:buNone/>
            </a:pPr>
            <a:r>
              <a:rPr lang="en-US" sz="700" dirty="0">
                <a:latin typeface="Consolas" panose="020B0609020204030204" pitchFamily="49" charset="0"/>
              </a:rPr>
              <a:t>    if ( k &gt; (n - k) ) {</a:t>
            </a:r>
          </a:p>
          <a:p>
            <a:pPr marL="800100" lvl="2" indent="0">
              <a:buNone/>
            </a:pPr>
            <a:r>
              <a:rPr lang="en-US" sz="700" dirty="0">
                <a:latin typeface="Consolas" panose="020B0609020204030204" pitchFamily="49" charset="0"/>
              </a:rPr>
              <a:t>      k = n - k;</a:t>
            </a:r>
          </a:p>
          <a:p>
            <a:pPr marL="800100" lvl="2" indent="0">
              <a:buNone/>
            </a:pPr>
            <a:r>
              <a:rPr lang="en-US" sz="700" dirty="0">
                <a:latin typeface="Consolas" panose="020B0609020204030204" pitchFamily="49" charset="0"/>
              </a:rPr>
              <a:t>    }</a:t>
            </a:r>
          </a:p>
          <a:p>
            <a:pPr marL="800100" lvl="2" indent="0">
              <a:buNone/>
            </a:pPr>
            <a:endParaRPr lang="en-US" sz="700" dirty="0">
              <a:latin typeface="Consolas" panose="020B0609020204030204" pitchFamily="49" charset="0"/>
            </a:endParaRPr>
          </a:p>
          <a:p>
            <a:pPr marL="800100" lvl="2" indent="0">
              <a:buNone/>
            </a:pPr>
            <a:r>
              <a:rPr lang="en-US" sz="700" dirty="0">
                <a:latin typeface="Consolas" panose="020B0609020204030204" pitchFamily="49" charset="0"/>
              </a:rPr>
              <a:t>    if ( k &gt; 33 ) {</a:t>
            </a:r>
          </a:p>
          <a:p>
            <a:pPr marL="800100" lvl="2" indent="0">
              <a:buNone/>
            </a:pPr>
            <a:r>
              <a:rPr lang="en-US" sz="700" dirty="0">
                <a:latin typeface="Consolas" panose="020B0609020204030204" pitchFamily="49" charset="0"/>
              </a:rPr>
              <a:t>      throw std::</a:t>
            </a:r>
            <a:r>
              <a:rPr lang="en-US" sz="700" dirty="0" err="1">
                <a:latin typeface="Consolas" panose="020B0609020204030204" pitchFamily="49" charset="0"/>
              </a:rPr>
              <a:t>range_error</a:t>
            </a:r>
            <a:r>
              <a:rPr lang="en-US" sz="700" dirty="0">
                <a:latin typeface="Consolas" panose="020B0609020204030204" pitchFamily="49" charset="0"/>
              </a:rPr>
              <a:t>{ "The result is not representable by 'unsigned long'" };</a:t>
            </a:r>
          </a:p>
          <a:p>
            <a:pPr marL="800100" lvl="2" indent="0">
              <a:buNone/>
            </a:pPr>
            <a:r>
              <a:rPr lang="en-US" sz="700" dirty="0">
                <a:latin typeface="Consolas" panose="020B0609020204030204" pitchFamily="49" charset="0"/>
              </a:rPr>
              <a:t>    }</a:t>
            </a:r>
          </a:p>
          <a:p>
            <a:pPr marL="800100" lvl="2" indent="0">
              <a:buNone/>
            </a:pPr>
            <a:endParaRPr lang="en-US" sz="700" dirty="0">
              <a:latin typeface="Consolas" panose="020B0609020204030204" pitchFamily="49" charset="0"/>
            </a:endParaRPr>
          </a:p>
          <a:p>
            <a:pPr marL="800100" lvl="2" indent="0">
              <a:buNone/>
            </a:pPr>
            <a:r>
              <a:rPr lang="en-US" sz="700" dirty="0">
                <a:latin typeface="Consolas" panose="020B0609020204030204" pitchFamily="49" charset="0"/>
              </a:rPr>
              <a:t>    unsigned long pascal[k - 1];</a:t>
            </a:r>
          </a:p>
          <a:p>
            <a:pPr marL="800100" lvl="2" indent="0">
              <a:buNone/>
            </a:pPr>
            <a:endParaRPr lang="en-US" sz="700" dirty="0">
              <a:latin typeface="Consolas" panose="020B0609020204030204" pitchFamily="49" charset="0"/>
            </a:endParaRPr>
          </a:p>
          <a:p>
            <a:pPr marL="800100" lvl="2" indent="0">
              <a:buNone/>
            </a:pPr>
            <a:r>
              <a:rPr lang="en-US" sz="700" dirty="0">
                <a:latin typeface="Consolas" panose="020B0609020204030204" pitchFamily="49" charset="0"/>
              </a:rPr>
              <a:t>    for ( unsigned long </a:t>
            </a:r>
            <a:r>
              <a:rPr lang="en-US" sz="700" dirty="0" err="1">
                <a:latin typeface="Consolas" panose="020B0609020204030204" pitchFamily="49" charset="0"/>
              </a:rPr>
              <a:t>i</a:t>
            </a:r>
            <a:r>
              <a:rPr lang="en-US" sz="700" dirty="0">
                <a:latin typeface="Consolas" panose="020B0609020204030204" pitchFamily="49" charset="0"/>
              </a:rPr>
              <a:t>{ 0 }; </a:t>
            </a:r>
            <a:r>
              <a:rPr lang="en-US" sz="700" dirty="0" err="1">
                <a:latin typeface="Consolas" panose="020B0609020204030204" pitchFamily="49" charset="0"/>
              </a:rPr>
              <a:t>i</a:t>
            </a:r>
            <a:r>
              <a:rPr lang="en-US" sz="700" dirty="0">
                <a:latin typeface="Consolas" panose="020B0609020204030204" pitchFamily="49" charset="0"/>
              </a:rPr>
              <a:t> &lt; k - 1; ++</a:t>
            </a:r>
            <a:r>
              <a:rPr lang="en-US" sz="700" dirty="0" err="1">
                <a:latin typeface="Consolas" panose="020B0609020204030204" pitchFamily="49" charset="0"/>
              </a:rPr>
              <a:t>i</a:t>
            </a:r>
            <a:r>
              <a:rPr lang="en-US" sz="700" dirty="0">
                <a:latin typeface="Consolas" panose="020B0609020204030204" pitchFamily="49" charset="0"/>
              </a:rPr>
              <a:t> ) {</a:t>
            </a:r>
          </a:p>
          <a:p>
            <a:pPr marL="800100" lvl="2" indent="0">
              <a:buNone/>
            </a:pPr>
            <a:r>
              <a:rPr lang="en-US" sz="700" dirty="0">
                <a:latin typeface="Consolas" panose="020B0609020204030204" pitchFamily="49" charset="0"/>
              </a:rPr>
              <a:t>      pascal[</a:t>
            </a:r>
            <a:r>
              <a:rPr lang="en-US" sz="700" dirty="0" err="1">
                <a:latin typeface="Consolas" panose="020B0609020204030204" pitchFamily="49" charset="0"/>
              </a:rPr>
              <a:t>i</a:t>
            </a:r>
            <a:r>
              <a:rPr lang="en-US" sz="700" dirty="0">
                <a:latin typeface="Consolas" panose="020B0609020204030204" pitchFamily="49" charset="0"/>
              </a:rPr>
              <a:t>] = 1;</a:t>
            </a:r>
          </a:p>
          <a:p>
            <a:pPr marL="800100" lvl="2" indent="0">
              <a:buNone/>
            </a:pPr>
            <a:r>
              <a:rPr lang="en-US" sz="700" dirty="0">
                <a:latin typeface="Consolas" panose="020B0609020204030204" pitchFamily="49" charset="0"/>
              </a:rPr>
              <a:t>    }</a:t>
            </a:r>
          </a:p>
          <a:p>
            <a:pPr marL="800100" lvl="2" indent="0">
              <a:buNone/>
            </a:pPr>
            <a:endParaRPr lang="en-US" sz="700" dirty="0">
              <a:latin typeface="Consolas" panose="020B0609020204030204" pitchFamily="49" charset="0"/>
            </a:endParaRPr>
          </a:p>
          <a:p>
            <a:pPr marL="800100" lvl="2" indent="0">
              <a:buNone/>
            </a:pPr>
            <a:r>
              <a:rPr lang="en-US" sz="700" dirty="0">
                <a:latin typeface="Consolas" panose="020B0609020204030204" pitchFamily="49" charset="0"/>
              </a:rPr>
              <a:t>    for ( unsigned long m{ 1 }; m &lt;= (n - k); ++m ) {</a:t>
            </a:r>
          </a:p>
          <a:p>
            <a:pPr marL="800100" lvl="2" indent="0">
              <a:buNone/>
            </a:pPr>
            <a:r>
              <a:rPr lang="en-US" sz="700" dirty="0">
                <a:latin typeface="Consolas" panose="020B0609020204030204" pitchFamily="49" charset="0"/>
              </a:rPr>
              <a:t>      pascal[0] += m + 1;</a:t>
            </a:r>
          </a:p>
          <a:p>
            <a:pPr marL="800100" lvl="2" indent="0">
              <a:buNone/>
            </a:pPr>
            <a:endParaRPr lang="en-US" sz="700" dirty="0">
              <a:latin typeface="Consolas" panose="020B0609020204030204" pitchFamily="49" charset="0"/>
            </a:endParaRPr>
          </a:p>
          <a:p>
            <a:pPr marL="800100" lvl="2" indent="0">
              <a:buNone/>
            </a:pPr>
            <a:r>
              <a:rPr lang="en-US" sz="700" dirty="0">
                <a:latin typeface="Consolas" panose="020B0609020204030204" pitchFamily="49" charset="0"/>
              </a:rPr>
              <a:t>      for ( unsigned long </a:t>
            </a:r>
            <a:r>
              <a:rPr lang="en-US" sz="700" dirty="0" err="1">
                <a:latin typeface="Consolas" panose="020B0609020204030204" pitchFamily="49" charset="0"/>
              </a:rPr>
              <a:t>i</a:t>
            </a:r>
            <a:r>
              <a:rPr lang="en-US" sz="700" dirty="0">
                <a:latin typeface="Consolas" panose="020B0609020204030204" pitchFamily="49" charset="0"/>
              </a:rPr>
              <a:t>{ 1 }; </a:t>
            </a:r>
            <a:r>
              <a:rPr lang="en-US" sz="700" dirty="0" err="1">
                <a:latin typeface="Consolas" panose="020B0609020204030204" pitchFamily="49" charset="0"/>
              </a:rPr>
              <a:t>i</a:t>
            </a:r>
            <a:r>
              <a:rPr lang="en-US" sz="700" dirty="0">
                <a:latin typeface="Consolas" panose="020B0609020204030204" pitchFamily="49" charset="0"/>
              </a:rPr>
              <a:t> &lt; k - 1; ++</a:t>
            </a:r>
            <a:r>
              <a:rPr lang="en-US" sz="700" dirty="0" err="1">
                <a:latin typeface="Consolas" panose="020B0609020204030204" pitchFamily="49" charset="0"/>
              </a:rPr>
              <a:t>i</a:t>
            </a:r>
            <a:r>
              <a:rPr lang="en-US" sz="700" dirty="0">
                <a:latin typeface="Consolas" panose="020B0609020204030204" pitchFamily="49" charset="0"/>
              </a:rPr>
              <a:t> ) {</a:t>
            </a:r>
          </a:p>
          <a:p>
            <a:pPr marL="800100" lvl="2" indent="0">
              <a:buNone/>
            </a:pPr>
            <a:r>
              <a:rPr lang="en-US" sz="700" dirty="0">
                <a:latin typeface="Consolas" panose="020B0609020204030204" pitchFamily="49" charset="0"/>
              </a:rPr>
              <a:t>        unsigned long previous{ pascal[</a:t>
            </a:r>
            <a:r>
              <a:rPr lang="en-US" sz="700" dirty="0" err="1">
                <a:latin typeface="Consolas" panose="020B0609020204030204" pitchFamily="49" charset="0"/>
              </a:rPr>
              <a:t>i</a:t>
            </a:r>
            <a:r>
              <a:rPr lang="en-US" sz="700" dirty="0">
                <a:latin typeface="Consolas" panose="020B0609020204030204" pitchFamily="49" charset="0"/>
              </a:rPr>
              <a:t>] };</a:t>
            </a:r>
          </a:p>
          <a:p>
            <a:pPr marL="800100" lvl="2" indent="0">
              <a:buNone/>
            </a:pPr>
            <a:endParaRPr lang="en-US" sz="700" dirty="0">
              <a:latin typeface="Consolas" panose="020B0609020204030204" pitchFamily="49" charset="0"/>
            </a:endParaRPr>
          </a:p>
          <a:p>
            <a:pPr marL="800100" lvl="2" indent="0">
              <a:buNone/>
            </a:pPr>
            <a:r>
              <a:rPr lang="en-US" sz="700" dirty="0">
                <a:latin typeface="Consolas" panose="020B0609020204030204" pitchFamily="49" charset="0"/>
              </a:rPr>
              <a:t>        pascal[</a:t>
            </a:r>
            <a:r>
              <a:rPr lang="en-US" sz="700" dirty="0" err="1">
                <a:latin typeface="Consolas" panose="020B0609020204030204" pitchFamily="49" charset="0"/>
              </a:rPr>
              <a:t>i</a:t>
            </a:r>
            <a:r>
              <a:rPr lang="en-US" sz="700" dirty="0">
                <a:latin typeface="Consolas" panose="020B0609020204030204" pitchFamily="49" charset="0"/>
              </a:rPr>
              <a:t>] += pascal[</a:t>
            </a:r>
            <a:r>
              <a:rPr lang="en-US" sz="700" dirty="0" err="1">
                <a:latin typeface="Consolas" panose="020B0609020204030204" pitchFamily="49" charset="0"/>
              </a:rPr>
              <a:t>i</a:t>
            </a:r>
            <a:r>
              <a:rPr lang="en-US" sz="700" dirty="0">
                <a:latin typeface="Consolas" panose="020B0609020204030204" pitchFamily="49" charset="0"/>
              </a:rPr>
              <a:t> - 1];</a:t>
            </a:r>
          </a:p>
          <a:p>
            <a:pPr marL="800100" lvl="2" indent="0">
              <a:buNone/>
            </a:pPr>
            <a:endParaRPr lang="en-US" sz="700" dirty="0">
              <a:latin typeface="Consolas" panose="020B0609020204030204" pitchFamily="49" charset="0"/>
            </a:endParaRPr>
          </a:p>
          <a:p>
            <a:pPr marL="800100" lvl="2" indent="0">
              <a:buNone/>
            </a:pPr>
            <a:r>
              <a:rPr lang="en-US" sz="700" dirty="0">
                <a:latin typeface="Consolas" panose="020B0609020204030204" pitchFamily="49" charset="0"/>
              </a:rPr>
              <a:t>        if ( pascal[</a:t>
            </a:r>
            <a:r>
              <a:rPr lang="en-US" sz="700" dirty="0" err="1">
                <a:latin typeface="Consolas" panose="020B0609020204030204" pitchFamily="49" charset="0"/>
              </a:rPr>
              <a:t>i</a:t>
            </a:r>
            <a:r>
              <a:rPr lang="en-US" sz="700" dirty="0">
                <a:latin typeface="Consolas" panose="020B0609020204030204" pitchFamily="49" charset="0"/>
              </a:rPr>
              <a:t>] &lt; previous ) {</a:t>
            </a:r>
          </a:p>
          <a:p>
            <a:pPr marL="800100" lvl="2" indent="0">
              <a:buNone/>
            </a:pPr>
            <a:r>
              <a:rPr lang="en-US" sz="700" dirty="0">
                <a:latin typeface="Consolas" panose="020B0609020204030204" pitchFamily="49" charset="0"/>
              </a:rPr>
              <a:t>          throw std::</a:t>
            </a:r>
            <a:r>
              <a:rPr lang="en-US" sz="700" dirty="0" err="1">
                <a:latin typeface="Consolas" panose="020B0609020204030204" pitchFamily="49" charset="0"/>
              </a:rPr>
              <a:t>range_error</a:t>
            </a:r>
            <a:r>
              <a:rPr lang="en-US" sz="700" dirty="0">
                <a:latin typeface="Consolas" panose="020B0609020204030204" pitchFamily="49" charset="0"/>
              </a:rPr>
              <a:t>{ "The result is not representable by 'unsigned long'" ;</a:t>
            </a:r>
          </a:p>
          <a:p>
            <a:pPr marL="800100" lvl="2" indent="0">
              <a:buNone/>
            </a:pPr>
            <a:r>
              <a:rPr lang="en-US" sz="700" dirty="0">
                <a:latin typeface="Consolas" panose="020B0609020204030204" pitchFamily="49" charset="0"/>
              </a:rPr>
              <a:t>        }</a:t>
            </a:r>
          </a:p>
          <a:p>
            <a:pPr marL="800100" lvl="2" indent="0">
              <a:buNone/>
            </a:pPr>
            <a:r>
              <a:rPr lang="en-US" sz="700" dirty="0">
                <a:latin typeface="Consolas" panose="020B0609020204030204" pitchFamily="49" charset="0"/>
              </a:rPr>
              <a:t>      }</a:t>
            </a:r>
          </a:p>
          <a:p>
            <a:pPr marL="800100" lvl="2" indent="0">
              <a:buNone/>
            </a:pPr>
            <a:r>
              <a:rPr lang="en-US" sz="700" dirty="0">
                <a:latin typeface="Consolas" panose="020B0609020204030204" pitchFamily="49" charset="0"/>
              </a:rPr>
              <a:t>    }</a:t>
            </a:r>
          </a:p>
          <a:p>
            <a:pPr marL="800100" lvl="2" indent="0">
              <a:buNone/>
            </a:pPr>
            <a:endParaRPr lang="en-US" sz="700" dirty="0">
              <a:latin typeface="Consolas" panose="020B0609020204030204" pitchFamily="49" charset="0"/>
            </a:endParaRPr>
          </a:p>
          <a:p>
            <a:pPr marL="800100" lvl="2" indent="0">
              <a:buNone/>
            </a:pPr>
            <a:r>
              <a:rPr lang="en-US" sz="700" dirty="0">
                <a:latin typeface="Consolas" panose="020B0609020204030204" pitchFamily="49" charset="0"/>
              </a:rPr>
              <a:t>    return pascal[k - 2];</a:t>
            </a:r>
          </a:p>
          <a:p>
            <a:pPr marL="800100" lvl="2" indent="0">
              <a:buNone/>
            </a:pPr>
            <a:r>
              <a:rPr lang="en-US" sz="700" dirty="0">
                <a:latin typeface="Consolas" panose="020B0609020204030204" pitchFamily="49" charset="0"/>
              </a:rPr>
              <a:t>  }</a:t>
            </a:r>
          </a:p>
          <a:p>
            <a:pPr marL="800100" lvl="2" indent="0">
              <a:buNone/>
            </a:pPr>
            <a:r>
              <a:rPr lang="en-US" sz="700" dirty="0">
                <a:latin typeface="Consolas" panose="020B0609020204030204" pitchFamily="49" charset="0"/>
              </a:rPr>
              <a:t>}</a:t>
            </a:r>
          </a:p>
        </p:txBody>
      </p:sp>
    </p:spTree>
    <p:extLst>
      <p:ext uri="{BB962C8B-B14F-4D97-AF65-F5344CB8AC3E}">
        <p14:creationId xmlns:p14="http://schemas.microsoft.com/office/powerpoint/2010/main" val="203513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Implementations</a:t>
            </a:r>
          </a:p>
        </p:txBody>
      </p:sp>
      <p:sp>
        <p:nvSpPr>
          <p:cNvPr id="3" name="Content Placeholder 2"/>
          <p:cNvSpPr>
            <a:spLocks noGrp="1"/>
          </p:cNvSpPr>
          <p:nvPr>
            <p:ph idx="1"/>
          </p:nvPr>
        </p:nvSpPr>
        <p:spPr/>
        <p:txBody>
          <a:bodyPr/>
          <a:lstStyle/>
          <a:p>
            <a:r>
              <a:rPr lang="en-CA" dirty="0"/>
              <a:t>Let’s implement all of these functions:</a:t>
            </a:r>
          </a:p>
          <a:p>
            <a:pPr marL="857250" lvl="2" indent="0">
              <a:buNone/>
            </a:pPr>
            <a:r>
              <a:rPr lang="en-CA" dirty="0">
                <a:latin typeface="Consolas" panose="020B0609020204030204" pitchFamily="49" charset="0"/>
              </a:rPr>
              <a:t>unsigned long C( unsigned long n ) {</a:t>
            </a:r>
          </a:p>
          <a:p>
            <a:pPr marL="857250" lvl="2" indent="0">
              <a:buNone/>
            </a:pPr>
            <a:r>
              <a:rPr lang="en-CA" dirty="0">
                <a:latin typeface="Consolas" panose="020B0609020204030204" pitchFamily="49" charset="0"/>
              </a:rPr>
              <a:t>    return binomial( 2*n, n )/(n + 1);</a:t>
            </a:r>
          </a:p>
          <a:p>
            <a:pPr marL="857250" lvl="2" indent="0">
              <a:buNone/>
            </a:pPr>
            <a:r>
              <a:rPr lang="en-CA" dirty="0">
                <a:latin typeface="Consolas" panose="020B0609020204030204" pitchFamily="49" charset="0"/>
              </a:rPr>
              <a:t>}</a:t>
            </a:r>
          </a:p>
          <a:p>
            <a:pPr marL="457200" lvl="1" indent="0">
              <a:buNone/>
            </a:pPr>
            <a:endParaRPr lang="en-CA" sz="150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graphicFrame>
        <p:nvGraphicFramePr>
          <p:cNvPr id="7" name="Object 6">
            <a:extLst>
              <a:ext uri="{FF2B5EF4-FFF2-40B4-BE49-F238E27FC236}">
                <a16:creationId xmlns:a16="http://schemas.microsoft.com/office/drawing/2014/main" id="{CD2692FE-61C9-4E19-8351-F5630CFDCA59}"/>
              </a:ext>
            </a:extLst>
          </p:cNvPr>
          <p:cNvGraphicFramePr>
            <a:graphicFrameLocks noChangeAspect="1"/>
          </p:cNvGraphicFramePr>
          <p:nvPr>
            <p:extLst>
              <p:ext uri="{D42A27DB-BD31-4B8C-83A1-F6EECF244321}">
                <p14:modId xmlns:p14="http://schemas.microsoft.com/office/powerpoint/2010/main" val="121268111"/>
              </p:ext>
            </p:extLst>
          </p:nvPr>
        </p:nvGraphicFramePr>
        <p:xfrm>
          <a:off x="6871568" y="1556792"/>
          <a:ext cx="1452562" cy="695325"/>
        </p:xfrm>
        <a:graphic>
          <a:graphicData uri="http://schemas.openxmlformats.org/presentationml/2006/ole">
            <mc:AlternateContent xmlns:mc="http://schemas.openxmlformats.org/markup-compatibility/2006">
              <mc:Choice xmlns:v="urn:schemas-microsoft-com:vml" Requires="v">
                <p:oleObj spid="_x0000_s2057" name="Equation" r:id="rId7" imgW="901440" imgH="431640" progId="Equation.DSMT4">
                  <p:embed/>
                </p:oleObj>
              </mc:Choice>
              <mc:Fallback>
                <p:oleObj name="Equation" r:id="rId7" imgW="901440" imgH="431640" progId="Equation.DSMT4">
                  <p:embed/>
                  <p:pic>
                    <p:nvPicPr>
                      <p:cNvPr id="5" name="Object 4">
                        <a:extLst>
                          <a:ext uri="{FF2B5EF4-FFF2-40B4-BE49-F238E27FC236}">
                            <a16:creationId xmlns:a16="http://schemas.microsoft.com/office/drawing/2014/main" id="{5A64D593-F2F9-4B12-B9CF-4D2257C36B28}"/>
                          </a:ext>
                        </a:extLst>
                      </p:cNvPr>
                      <p:cNvPicPr/>
                      <p:nvPr/>
                    </p:nvPicPr>
                    <p:blipFill>
                      <a:blip r:embed="rId8"/>
                      <a:stretch>
                        <a:fillRect/>
                      </a:stretch>
                    </p:blipFill>
                    <p:spPr>
                      <a:xfrm>
                        <a:off x="6871568" y="1556792"/>
                        <a:ext cx="1452562" cy="695325"/>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83562205"/>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14.5"/>
</p:tagLst>
</file>

<file path=ppt/tags/tag10.xml><?xml version="1.0" encoding="utf-8"?>
<p:tagLst xmlns:a="http://schemas.openxmlformats.org/drawingml/2006/main" xmlns:r="http://schemas.openxmlformats.org/officeDocument/2006/relationships" xmlns:p="http://schemas.openxmlformats.org/presentationml/2006/main">
  <p:tag name="TIMING" val="|14.1|14.5"/>
</p:tagLst>
</file>

<file path=ppt/tags/tag11.xml><?xml version="1.0" encoding="utf-8"?>
<p:tagLst xmlns:a="http://schemas.openxmlformats.org/drawingml/2006/main" xmlns:r="http://schemas.openxmlformats.org/officeDocument/2006/relationships" xmlns:p="http://schemas.openxmlformats.org/presentationml/2006/main">
  <p:tag name="TIMING" val="|14.1|14.5"/>
</p:tagLst>
</file>

<file path=ppt/tags/tag12.xml><?xml version="1.0" encoding="utf-8"?>
<p:tagLst xmlns:a="http://schemas.openxmlformats.org/drawingml/2006/main" xmlns:r="http://schemas.openxmlformats.org/officeDocument/2006/relationships" xmlns:p="http://schemas.openxmlformats.org/presentationml/2006/main">
  <p:tag name="TIMING" val="|14.1|14.5"/>
</p:tagLst>
</file>

<file path=ppt/tags/tag2.xml><?xml version="1.0" encoding="utf-8"?>
<p:tagLst xmlns:a="http://schemas.openxmlformats.org/drawingml/2006/main" xmlns:r="http://schemas.openxmlformats.org/officeDocument/2006/relationships" xmlns:p="http://schemas.openxmlformats.org/presentationml/2006/main">
  <p:tag name="TIMING" val="|14.1|14.5"/>
</p:tagLst>
</file>

<file path=ppt/tags/tag3.xml><?xml version="1.0" encoding="utf-8"?>
<p:tagLst xmlns:a="http://schemas.openxmlformats.org/drawingml/2006/main" xmlns:r="http://schemas.openxmlformats.org/officeDocument/2006/relationships" xmlns:p="http://schemas.openxmlformats.org/presentationml/2006/main">
  <p:tag name="TIMING" val="|14.1|14.5"/>
</p:tagLst>
</file>

<file path=ppt/tags/tag4.xml><?xml version="1.0" encoding="utf-8"?>
<p:tagLst xmlns:a="http://schemas.openxmlformats.org/drawingml/2006/main" xmlns:r="http://schemas.openxmlformats.org/officeDocument/2006/relationships" xmlns:p="http://schemas.openxmlformats.org/presentationml/2006/main">
  <p:tag name="TIMING" val="|14.1|14.5"/>
</p:tagLst>
</file>

<file path=ppt/tags/tag5.xml><?xml version="1.0" encoding="utf-8"?>
<p:tagLst xmlns:a="http://schemas.openxmlformats.org/drawingml/2006/main" xmlns:r="http://schemas.openxmlformats.org/officeDocument/2006/relationships" xmlns:p="http://schemas.openxmlformats.org/presentationml/2006/main">
  <p:tag name="TIMING" val="|14.1|14.5"/>
</p:tagLst>
</file>

<file path=ppt/tags/tag6.xml><?xml version="1.0" encoding="utf-8"?>
<p:tagLst xmlns:a="http://schemas.openxmlformats.org/drawingml/2006/main" xmlns:r="http://schemas.openxmlformats.org/officeDocument/2006/relationships" xmlns:p="http://schemas.openxmlformats.org/presentationml/2006/main">
  <p:tag name="TIMING" val="|14.1|14.5"/>
</p:tagLst>
</file>

<file path=ppt/tags/tag7.xml><?xml version="1.0" encoding="utf-8"?>
<p:tagLst xmlns:a="http://schemas.openxmlformats.org/drawingml/2006/main" xmlns:r="http://schemas.openxmlformats.org/officeDocument/2006/relationships" xmlns:p="http://schemas.openxmlformats.org/presentationml/2006/main">
  <p:tag name="TIMING" val="|14.1|14.5"/>
</p:tagLst>
</file>

<file path=ppt/tags/tag8.xml><?xml version="1.0" encoding="utf-8"?>
<p:tagLst xmlns:a="http://schemas.openxmlformats.org/drawingml/2006/main" xmlns:r="http://schemas.openxmlformats.org/officeDocument/2006/relationships" xmlns:p="http://schemas.openxmlformats.org/presentationml/2006/main">
  <p:tag name="TIMING" val="|14.1|14.5"/>
</p:tagLst>
</file>

<file path=ppt/tags/tag9.xml><?xml version="1.0" encoding="utf-8"?>
<p:tagLst xmlns:a="http://schemas.openxmlformats.org/drawingml/2006/main" xmlns:r="http://schemas.openxmlformats.org/officeDocument/2006/relationships" xmlns:p="http://schemas.openxmlformats.org/presentationml/2006/main">
  <p:tag name="TIMING" val="|14.1|14.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92017</TotalTime>
  <Words>2223</Words>
  <Application>Microsoft Office PowerPoint</Application>
  <PresentationFormat>On-screen Show (4:3)</PresentationFormat>
  <Paragraphs>302</Paragraphs>
  <Slides>26</Slides>
  <Notes>0</Notes>
  <HiddenSlides>0</HiddenSlides>
  <MMClips>25</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5" baseType="lpstr">
      <vt:lpstr>Arial</vt:lpstr>
      <vt:lpstr>Calibri</vt:lpstr>
      <vt:lpstr>Consolas</vt:lpstr>
      <vt:lpstr>Constantia</vt:lpstr>
      <vt:lpstr>Georgia</vt:lpstr>
      <vt:lpstr>Times New Roman</vt:lpstr>
      <vt:lpstr>Custom Design</vt:lpstr>
      <vt:lpstr>Equation</vt:lpstr>
      <vt:lpstr>MathType 6.0 Equation</vt:lpstr>
      <vt:lpstr>Catalan numbers</vt:lpstr>
      <vt:lpstr>Outline</vt:lpstr>
      <vt:lpstr>Catalan numbers</vt:lpstr>
      <vt:lpstr>Catalan numbers</vt:lpstr>
      <vt:lpstr>Catalan numbers</vt:lpstr>
      <vt:lpstr>Catalan numbers</vt:lpstr>
      <vt:lpstr>Catalan numbers</vt:lpstr>
      <vt:lpstr>Binomial coefficients</vt:lpstr>
      <vt:lpstr>Implementations</vt:lpstr>
      <vt:lpstr>Implementations</vt:lpstr>
      <vt:lpstr>Implementations</vt:lpstr>
      <vt:lpstr>Implementations</vt:lpstr>
      <vt:lpstr>Implementations</vt:lpstr>
      <vt:lpstr>Implementations</vt:lpstr>
      <vt:lpstr>Implementations</vt:lpstr>
      <vt:lpstr>Implementations</vt:lpstr>
      <vt:lpstr>Implementations</vt:lpstr>
      <vt:lpstr>Issues with these implementations</vt:lpstr>
      <vt:lpstr>Issues with these implementations</vt:lpstr>
      <vt:lpstr>Optimal implementation</vt:lpstr>
      <vt:lpstr>Optimal implementation</vt:lpstr>
      <vt:lpstr>Observations</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Harder</cp:lastModifiedBy>
  <cp:revision>1387</cp:revision>
  <dcterms:created xsi:type="dcterms:W3CDTF">2009-09-11T23:00:44Z</dcterms:created>
  <dcterms:modified xsi:type="dcterms:W3CDTF">2022-03-27T12:27:01Z</dcterms:modified>
</cp:coreProperties>
</file>